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17"/>
  </p:notesMasterIdLst>
  <p:handoutMasterIdLst>
    <p:handoutMasterId r:id="rId18"/>
  </p:handoutMasterIdLst>
  <p:sldIdLst>
    <p:sldId id="374" r:id="rId3"/>
    <p:sldId id="527" r:id="rId4"/>
    <p:sldId id="532" r:id="rId5"/>
    <p:sldId id="533" r:id="rId6"/>
    <p:sldId id="528" r:id="rId7"/>
    <p:sldId id="519" r:id="rId8"/>
    <p:sldId id="534" r:id="rId9"/>
    <p:sldId id="535" r:id="rId10"/>
    <p:sldId id="517" r:id="rId11"/>
    <p:sldId id="522" r:id="rId12"/>
    <p:sldId id="524" r:id="rId13"/>
    <p:sldId id="518" r:id="rId14"/>
    <p:sldId id="520" r:id="rId15"/>
    <p:sldId id="487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36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B050DA-46D2-7EEB-EC0F-779D35BEEDDB}" name="Timo Bohnstedt" initials="TB" userId="b8d88141ba79fa5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170"/>
    <a:srgbClr val="00F900"/>
    <a:srgbClr val="789FB5"/>
    <a:srgbClr val="712322"/>
    <a:srgbClr val="4A7EBB"/>
    <a:srgbClr val="41748D"/>
    <a:srgbClr val="E46C0A"/>
    <a:srgbClr val="D0D8E8"/>
    <a:srgbClr val="FFFFFF"/>
    <a:srgbClr val="D5D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 autoAdjust="0"/>
    <p:restoredTop sz="88011" autoAdjust="0"/>
  </p:normalViewPr>
  <p:slideViewPr>
    <p:cSldViewPr snapToGrid="0">
      <p:cViewPr varScale="1">
        <p:scale>
          <a:sx n="144" d="100"/>
          <a:sy n="144" d="100"/>
        </p:scale>
        <p:origin x="1320" y="184"/>
      </p:cViewPr>
      <p:guideLst>
        <p:guide pos="415"/>
        <p:guide orient="horz" pos="36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51" d="100"/>
          <a:sy n="151" d="100"/>
        </p:scale>
        <p:origin x="61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19A93-25D2-8047-9505-ABC3E58B8EB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E026661-F7C6-024D-BECE-F35EAA7EE09B}">
      <dgm:prSet custT="1"/>
      <dgm:spPr>
        <a:solidFill>
          <a:srgbClr val="41748D"/>
        </a:solidFill>
      </dgm:spPr>
      <dgm:t>
        <a:bodyPr/>
        <a:lstStyle/>
        <a:p>
          <a:r>
            <a:rPr lang="de-DE" sz="1800" b="1" baseline="0" dirty="0">
              <a:solidFill>
                <a:schemeClr val="bg1"/>
              </a:solidFill>
              <a:latin typeface="Corbel" panose="020B0503020204020204" pitchFamily="34" charset="0"/>
            </a:rPr>
            <a:t>Data</a:t>
          </a:r>
          <a:endParaRPr lang="de-DE" sz="1800" dirty="0">
            <a:solidFill>
              <a:schemeClr val="bg1"/>
            </a:solidFill>
            <a:latin typeface="Corbel" panose="020B0503020204020204" pitchFamily="34" charset="0"/>
          </a:endParaRPr>
        </a:p>
      </dgm:t>
    </dgm:pt>
    <dgm:pt modelId="{92768953-9631-CD47-9CCC-4EF5193C10EE}" type="parTrans" cxnId="{088B6F38-4964-1C42-B69A-0AA1F4FC27C4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19BB4144-8FC9-474B-BB90-3418D52045E1}" type="sibTrans" cxnId="{088B6F38-4964-1C42-B69A-0AA1F4FC27C4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097CA5F4-B8A5-704A-ACB8-7F21CFD3B186}">
      <dgm:prSet custT="1"/>
      <dgm:spPr/>
      <dgm:t>
        <a:bodyPr/>
        <a:lstStyle/>
        <a:p>
          <a:pPr algn="l">
            <a:buNone/>
          </a:pPr>
          <a:r>
            <a:rPr lang="de-DE" sz="1800" b="1" dirty="0">
              <a:solidFill>
                <a:srgbClr val="41748D"/>
              </a:solidFill>
              <a:latin typeface="Corbel" panose="020B0503020204020204" pitchFamily="34" charset="0"/>
            </a:rPr>
            <a:t>800 Fragmentes</a:t>
          </a:r>
        </a:p>
      </dgm:t>
    </dgm:pt>
    <dgm:pt modelId="{E88C83AA-2D7D-484F-823D-028099DF1A1A}" type="parTrans" cxnId="{CAB82EBC-C7F1-0F47-9DA0-9DEAEE57F027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2A5E7251-020A-2E49-8689-EF346A127E19}" type="sibTrans" cxnId="{CAB82EBC-C7F1-0F47-9DA0-9DEAEE57F027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A6428FE7-6A3E-5F4C-819E-5FCC434AF794}">
      <dgm:prSet custT="1"/>
      <dgm:spPr>
        <a:solidFill>
          <a:srgbClr val="41748D"/>
        </a:solidFill>
      </dgm:spPr>
      <dgm:t>
        <a:bodyPr/>
        <a:lstStyle/>
        <a:p>
          <a:r>
            <a:rPr lang="en-US" sz="1800" b="1" noProof="0" dirty="0">
              <a:solidFill>
                <a:schemeClr val="bg1"/>
              </a:solidFill>
              <a:latin typeface="Corbel" panose="020B0503020204020204" pitchFamily="34" charset="0"/>
            </a:rPr>
            <a:t>Results</a:t>
          </a:r>
        </a:p>
      </dgm:t>
    </dgm:pt>
    <dgm:pt modelId="{0CE08B6E-5A64-F240-A575-705910BB9AD6}" type="parTrans" cxnId="{81D37C60-C498-A54B-8113-D3A10814DAFD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6FFB96F0-DB77-AA4D-8873-9A3BD68A7DFC}" type="sibTrans" cxnId="{81D37C60-C498-A54B-8113-D3A10814DAFD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21DCDB18-4FC9-194F-A5A5-6452C41D24EA}">
      <dgm:prSet custT="1"/>
      <dgm:spPr/>
      <dgm:t>
        <a:bodyPr/>
        <a:lstStyle/>
        <a:p>
          <a:pPr>
            <a:buNone/>
          </a:pPr>
          <a:r>
            <a:rPr lang="en-US" sz="1800" b="1" noProof="0" dirty="0">
              <a:solidFill>
                <a:srgbClr val="41748D"/>
              </a:solidFill>
              <a:latin typeface="Corbel" panose="020B0503020204020204" pitchFamily="34" charset="0"/>
            </a:rPr>
            <a:t>Top-1 Accuracy score of 0.73</a:t>
          </a:r>
        </a:p>
      </dgm:t>
    </dgm:pt>
    <dgm:pt modelId="{532BC8A4-CE86-1143-B73E-2504424D73E3}" type="parTrans" cxnId="{0D8641FB-6718-C843-919F-30D02E7597D4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5C7E67FF-A9EB-7C40-9CFA-4A7A3E426AB8}" type="sibTrans" cxnId="{0D8641FB-6718-C843-919F-30D02E7597D4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AB1FBA97-6387-504B-8F07-A26A84B5456B}">
      <dgm:prSet custT="1"/>
      <dgm:spPr>
        <a:solidFill>
          <a:srgbClr val="41748D"/>
        </a:solidFill>
      </dgm:spPr>
      <dgm:t>
        <a:bodyPr/>
        <a:lstStyle/>
        <a:p>
          <a:r>
            <a:rPr lang="de-DE" sz="1800" b="1" dirty="0">
              <a:solidFill>
                <a:schemeClr val="bg1"/>
              </a:solidFill>
              <a:latin typeface="Corbel" panose="020B0503020204020204" pitchFamily="34" charset="0"/>
            </a:rPr>
            <a:t>Date</a:t>
          </a:r>
        </a:p>
      </dgm:t>
    </dgm:pt>
    <dgm:pt modelId="{825D723F-1FDF-7247-B5D9-B4C5095290AC}" type="parTrans" cxnId="{3C268032-D9C1-A147-87D4-0525B0B298CF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5E45AD13-ED54-2242-8B4F-226403502BB9}" type="sibTrans" cxnId="{3C268032-D9C1-A147-87D4-0525B0B298CF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88D909D4-1D47-7547-B199-76D9EFAEE2CB}">
      <dgm:prSet custT="1"/>
      <dgm:spPr/>
      <dgm:t>
        <a:bodyPr/>
        <a:lstStyle/>
        <a:p>
          <a:pPr>
            <a:buNone/>
          </a:pPr>
          <a:r>
            <a:rPr lang="de-DE" sz="1800" b="1" dirty="0">
              <a:solidFill>
                <a:srgbClr val="41748D"/>
              </a:solidFill>
              <a:latin typeface="Corbel" panose="020B0503020204020204" pitchFamily="34" charset="0"/>
            </a:rPr>
            <a:t>Nov.2020 </a:t>
          </a:r>
          <a:r>
            <a:rPr lang="de-DE" sz="1800" b="1" dirty="0" err="1">
              <a:solidFill>
                <a:srgbClr val="41748D"/>
              </a:solidFill>
              <a:latin typeface="Corbel" panose="020B0503020204020204" pitchFamily="34" charset="0"/>
            </a:rPr>
            <a:t>to</a:t>
          </a:r>
          <a:r>
            <a:rPr lang="de-DE" sz="1800" b="1" dirty="0">
              <a:solidFill>
                <a:srgbClr val="41748D"/>
              </a:solidFill>
              <a:latin typeface="Corbel" panose="020B0503020204020204" pitchFamily="34" charset="0"/>
            </a:rPr>
            <a:t> June.2021</a:t>
          </a:r>
        </a:p>
      </dgm:t>
    </dgm:pt>
    <dgm:pt modelId="{18A2023A-67C7-2649-8D88-8A895BE42672}" type="parTrans" cxnId="{6F05D2CF-E30F-7049-8A09-D278C8711311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E1F4273A-2D7C-C846-94C6-F253D6A9409F}" type="sibTrans" cxnId="{6F05D2CF-E30F-7049-8A09-D278C8711311}">
      <dgm:prSet/>
      <dgm:spPr/>
      <dgm:t>
        <a:bodyPr/>
        <a:lstStyle/>
        <a:p>
          <a:endParaRPr lang="de-DE" sz="1800">
            <a:latin typeface="Corbel" panose="020B0503020204020204" pitchFamily="34" charset="0"/>
          </a:endParaRPr>
        </a:p>
      </dgm:t>
    </dgm:pt>
    <dgm:pt modelId="{973A380E-D212-AF4E-8371-1D33DDA168D9}" type="pres">
      <dgm:prSet presAssocID="{45519A93-25D2-8047-9505-ABC3E58B8EB3}" presName="Name0" presStyleCnt="0">
        <dgm:presLayoutVars>
          <dgm:dir/>
          <dgm:animLvl val="lvl"/>
          <dgm:resizeHandles val="exact"/>
        </dgm:presLayoutVars>
      </dgm:prSet>
      <dgm:spPr/>
    </dgm:pt>
    <dgm:pt modelId="{2182E525-C411-DA4E-903D-4B63FD946D51}" type="pres">
      <dgm:prSet presAssocID="{4E026661-F7C6-024D-BECE-F35EAA7EE09B}" presName="linNode" presStyleCnt="0"/>
      <dgm:spPr/>
    </dgm:pt>
    <dgm:pt modelId="{095316D6-F976-014C-8DB8-DA4D3F4CF179}" type="pres">
      <dgm:prSet presAssocID="{4E026661-F7C6-024D-BECE-F35EAA7EE09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4E4B093-5188-6D4E-846B-72E9393BA262}" type="pres">
      <dgm:prSet presAssocID="{4E026661-F7C6-024D-BECE-F35EAA7EE09B}" presName="descendantText" presStyleLbl="alignAccFollowNode1" presStyleIdx="0" presStyleCnt="3" custLinFactNeighborX="-466">
        <dgm:presLayoutVars>
          <dgm:bulletEnabled val="1"/>
        </dgm:presLayoutVars>
      </dgm:prSet>
      <dgm:spPr/>
    </dgm:pt>
    <dgm:pt modelId="{0D96601A-1710-FD42-92C9-BF2551EAF1FD}" type="pres">
      <dgm:prSet presAssocID="{19BB4144-8FC9-474B-BB90-3418D52045E1}" presName="sp" presStyleCnt="0"/>
      <dgm:spPr/>
    </dgm:pt>
    <dgm:pt modelId="{1C5E1EA2-4545-3B45-AC8B-151A39FA47BA}" type="pres">
      <dgm:prSet presAssocID="{A6428FE7-6A3E-5F4C-819E-5FCC434AF794}" presName="linNode" presStyleCnt="0"/>
      <dgm:spPr/>
    </dgm:pt>
    <dgm:pt modelId="{5330A249-4161-474A-8D94-47E18BE6790E}" type="pres">
      <dgm:prSet presAssocID="{A6428FE7-6A3E-5F4C-819E-5FCC434AF79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21ED5FA-D0E0-D84A-A214-7ACC968703E0}" type="pres">
      <dgm:prSet presAssocID="{A6428FE7-6A3E-5F4C-819E-5FCC434AF794}" presName="descendantText" presStyleLbl="alignAccFollowNode1" presStyleIdx="1" presStyleCnt="3" custScaleY="110307">
        <dgm:presLayoutVars>
          <dgm:bulletEnabled val="1"/>
        </dgm:presLayoutVars>
      </dgm:prSet>
      <dgm:spPr/>
    </dgm:pt>
    <dgm:pt modelId="{E9A9E6E7-B810-6E4C-8BC0-BD726CA92196}" type="pres">
      <dgm:prSet presAssocID="{6FFB96F0-DB77-AA4D-8873-9A3BD68A7DFC}" presName="sp" presStyleCnt="0"/>
      <dgm:spPr/>
    </dgm:pt>
    <dgm:pt modelId="{4DB07212-BEF0-FF4D-857B-69B1D237B755}" type="pres">
      <dgm:prSet presAssocID="{AB1FBA97-6387-504B-8F07-A26A84B5456B}" presName="linNode" presStyleCnt="0"/>
      <dgm:spPr/>
    </dgm:pt>
    <dgm:pt modelId="{762D6BF6-51E1-BA46-8ED7-3AE730CB43D7}" type="pres">
      <dgm:prSet presAssocID="{AB1FBA97-6387-504B-8F07-A26A84B5456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330F049-D2C7-C748-82FE-65C8D38D0D65}" type="pres">
      <dgm:prSet presAssocID="{AB1FBA97-6387-504B-8F07-A26A84B5456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1B72324-DAFA-8244-B757-EFC11F32B802}" type="presOf" srcId="{88D909D4-1D47-7547-B199-76D9EFAEE2CB}" destId="{1330F049-D2C7-C748-82FE-65C8D38D0D65}" srcOrd="0" destOrd="0" presId="urn:microsoft.com/office/officeart/2005/8/layout/vList5"/>
    <dgm:cxn modelId="{3C268032-D9C1-A147-87D4-0525B0B298CF}" srcId="{45519A93-25D2-8047-9505-ABC3E58B8EB3}" destId="{AB1FBA97-6387-504B-8F07-A26A84B5456B}" srcOrd="2" destOrd="0" parTransId="{825D723F-1FDF-7247-B5D9-B4C5095290AC}" sibTransId="{5E45AD13-ED54-2242-8B4F-226403502BB9}"/>
    <dgm:cxn modelId="{088B6F38-4964-1C42-B69A-0AA1F4FC27C4}" srcId="{45519A93-25D2-8047-9505-ABC3E58B8EB3}" destId="{4E026661-F7C6-024D-BECE-F35EAA7EE09B}" srcOrd="0" destOrd="0" parTransId="{92768953-9631-CD47-9CCC-4EF5193C10EE}" sibTransId="{19BB4144-8FC9-474B-BB90-3418D52045E1}"/>
    <dgm:cxn modelId="{81D37C60-C498-A54B-8113-D3A10814DAFD}" srcId="{45519A93-25D2-8047-9505-ABC3E58B8EB3}" destId="{A6428FE7-6A3E-5F4C-819E-5FCC434AF794}" srcOrd="1" destOrd="0" parTransId="{0CE08B6E-5A64-F240-A575-705910BB9AD6}" sibTransId="{6FFB96F0-DB77-AA4D-8873-9A3BD68A7DFC}"/>
    <dgm:cxn modelId="{9341966D-1DA9-4440-98D8-24915053DBE7}" type="presOf" srcId="{097CA5F4-B8A5-704A-ACB8-7F21CFD3B186}" destId="{D4E4B093-5188-6D4E-846B-72E9393BA262}" srcOrd="0" destOrd="0" presId="urn:microsoft.com/office/officeart/2005/8/layout/vList5"/>
    <dgm:cxn modelId="{37495F70-E0DB-EE4C-BEA6-2B91DBC9FA6F}" type="presOf" srcId="{A6428FE7-6A3E-5F4C-819E-5FCC434AF794}" destId="{5330A249-4161-474A-8D94-47E18BE6790E}" srcOrd="0" destOrd="0" presId="urn:microsoft.com/office/officeart/2005/8/layout/vList5"/>
    <dgm:cxn modelId="{EEAD6485-78D3-EB41-A6A8-8F728BE4CE9E}" type="presOf" srcId="{21DCDB18-4FC9-194F-A5A5-6452C41D24EA}" destId="{C21ED5FA-D0E0-D84A-A214-7ACC968703E0}" srcOrd="0" destOrd="0" presId="urn:microsoft.com/office/officeart/2005/8/layout/vList5"/>
    <dgm:cxn modelId="{DB778E9E-2025-2347-95E5-852B1962AC24}" type="presOf" srcId="{AB1FBA97-6387-504B-8F07-A26A84B5456B}" destId="{762D6BF6-51E1-BA46-8ED7-3AE730CB43D7}" srcOrd="0" destOrd="0" presId="urn:microsoft.com/office/officeart/2005/8/layout/vList5"/>
    <dgm:cxn modelId="{CAB82EBC-C7F1-0F47-9DA0-9DEAEE57F027}" srcId="{4E026661-F7C6-024D-BECE-F35EAA7EE09B}" destId="{097CA5F4-B8A5-704A-ACB8-7F21CFD3B186}" srcOrd="0" destOrd="0" parTransId="{E88C83AA-2D7D-484F-823D-028099DF1A1A}" sibTransId="{2A5E7251-020A-2E49-8689-EF346A127E19}"/>
    <dgm:cxn modelId="{6F05D2CF-E30F-7049-8A09-D278C8711311}" srcId="{AB1FBA97-6387-504B-8F07-A26A84B5456B}" destId="{88D909D4-1D47-7547-B199-76D9EFAEE2CB}" srcOrd="0" destOrd="0" parTransId="{18A2023A-67C7-2649-8D88-8A895BE42672}" sibTransId="{E1F4273A-2D7C-C846-94C6-F253D6A9409F}"/>
    <dgm:cxn modelId="{9B6CD2CF-B164-5B41-8961-045593FF1DEF}" type="presOf" srcId="{45519A93-25D2-8047-9505-ABC3E58B8EB3}" destId="{973A380E-D212-AF4E-8371-1D33DDA168D9}" srcOrd="0" destOrd="0" presId="urn:microsoft.com/office/officeart/2005/8/layout/vList5"/>
    <dgm:cxn modelId="{5E0F24E7-09FB-8541-BB19-C7CEAF2C9DA3}" type="presOf" srcId="{4E026661-F7C6-024D-BECE-F35EAA7EE09B}" destId="{095316D6-F976-014C-8DB8-DA4D3F4CF179}" srcOrd="0" destOrd="0" presId="urn:microsoft.com/office/officeart/2005/8/layout/vList5"/>
    <dgm:cxn modelId="{0D8641FB-6718-C843-919F-30D02E7597D4}" srcId="{A6428FE7-6A3E-5F4C-819E-5FCC434AF794}" destId="{21DCDB18-4FC9-194F-A5A5-6452C41D24EA}" srcOrd="0" destOrd="0" parTransId="{532BC8A4-CE86-1143-B73E-2504424D73E3}" sibTransId="{5C7E67FF-A9EB-7C40-9CFA-4A7A3E426AB8}"/>
    <dgm:cxn modelId="{5C39C3AF-5B9E-6D46-AA28-99FCCCFC2E33}" type="presParOf" srcId="{973A380E-D212-AF4E-8371-1D33DDA168D9}" destId="{2182E525-C411-DA4E-903D-4B63FD946D51}" srcOrd="0" destOrd="0" presId="urn:microsoft.com/office/officeart/2005/8/layout/vList5"/>
    <dgm:cxn modelId="{5B37CE57-2361-AC4F-97D3-A70F91AE1C8F}" type="presParOf" srcId="{2182E525-C411-DA4E-903D-4B63FD946D51}" destId="{095316D6-F976-014C-8DB8-DA4D3F4CF179}" srcOrd="0" destOrd="0" presId="urn:microsoft.com/office/officeart/2005/8/layout/vList5"/>
    <dgm:cxn modelId="{1A542290-78D1-5C42-8EFE-2F8BE4BE0C8A}" type="presParOf" srcId="{2182E525-C411-DA4E-903D-4B63FD946D51}" destId="{D4E4B093-5188-6D4E-846B-72E9393BA262}" srcOrd="1" destOrd="0" presId="urn:microsoft.com/office/officeart/2005/8/layout/vList5"/>
    <dgm:cxn modelId="{B033377B-7B2D-5043-B520-21058C9CF02C}" type="presParOf" srcId="{973A380E-D212-AF4E-8371-1D33DDA168D9}" destId="{0D96601A-1710-FD42-92C9-BF2551EAF1FD}" srcOrd="1" destOrd="0" presId="urn:microsoft.com/office/officeart/2005/8/layout/vList5"/>
    <dgm:cxn modelId="{F78CC8FD-0623-4A43-B86F-2E1ECFBB963F}" type="presParOf" srcId="{973A380E-D212-AF4E-8371-1D33DDA168D9}" destId="{1C5E1EA2-4545-3B45-AC8B-151A39FA47BA}" srcOrd="2" destOrd="0" presId="urn:microsoft.com/office/officeart/2005/8/layout/vList5"/>
    <dgm:cxn modelId="{AC5DA459-051A-954B-9760-56211A9714B0}" type="presParOf" srcId="{1C5E1EA2-4545-3B45-AC8B-151A39FA47BA}" destId="{5330A249-4161-474A-8D94-47E18BE6790E}" srcOrd="0" destOrd="0" presId="urn:microsoft.com/office/officeart/2005/8/layout/vList5"/>
    <dgm:cxn modelId="{BF331D1F-ECB5-1441-9EB6-AD0CC2DC7B5E}" type="presParOf" srcId="{1C5E1EA2-4545-3B45-AC8B-151A39FA47BA}" destId="{C21ED5FA-D0E0-D84A-A214-7ACC968703E0}" srcOrd="1" destOrd="0" presId="urn:microsoft.com/office/officeart/2005/8/layout/vList5"/>
    <dgm:cxn modelId="{9C0D7328-D598-D94A-97A5-E7ADCDF279D5}" type="presParOf" srcId="{973A380E-D212-AF4E-8371-1D33DDA168D9}" destId="{E9A9E6E7-B810-6E4C-8BC0-BD726CA92196}" srcOrd="3" destOrd="0" presId="urn:microsoft.com/office/officeart/2005/8/layout/vList5"/>
    <dgm:cxn modelId="{10DDF3F8-50D4-5C4D-A8A5-FC2D0E7CF840}" type="presParOf" srcId="{973A380E-D212-AF4E-8371-1D33DDA168D9}" destId="{4DB07212-BEF0-FF4D-857B-69B1D237B755}" srcOrd="4" destOrd="0" presId="urn:microsoft.com/office/officeart/2005/8/layout/vList5"/>
    <dgm:cxn modelId="{A876C1D6-82F4-3F4D-BEFB-FFB6BEC75BC5}" type="presParOf" srcId="{4DB07212-BEF0-FF4D-857B-69B1D237B755}" destId="{762D6BF6-51E1-BA46-8ED7-3AE730CB43D7}" srcOrd="0" destOrd="0" presId="urn:microsoft.com/office/officeart/2005/8/layout/vList5"/>
    <dgm:cxn modelId="{EECCB51B-8B31-064D-9E73-3C48737D0E29}" type="presParOf" srcId="{4DB07212-BEF0-FF4D-857B-69B1D237B755}" destId="{1330F049-D2C7-C748-82FE-65C8D38D0D6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4B093-5188-6D4E-846B-72E9393BA262}">
      <dsp:nvSpPr>
        <dsp:cNvPr id="0" name=""/>
        <dsp:cNvSpPr/>
      </dsp:nvSpPr>
      <dsp:spPr>
        <a:xfrm rot="5400000">
          <a:off x="3341337" y="-1416669"/>
          <a:ext cx="408199" cy="334513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>
              <a:solidFill>
                <a:srgbClr val="41748D"/>
              </a:solidFill>
              <a:latin typeface="Corbel" panose="020B0503020204020204" pitchFamily="34" charset="0"/>
            </a:rPr>
            <a:t>800 Fragmentes</a:t>
          </a:r>
        </a:p>
      </dsp:txBody>
      <dsp:txXfrm rot="-5400000">
        <a:off x="1872870" y="71725"/>
        <a:ext cx="3325207" cy="368345"/>
      </dsp:txXfrm>
    </dsp:sp>
    <dsp:sp modelId="{095316D6-F976-014C-8DB8-DA4D3F4CF179}">
      <dsp:nvSpPr>
        <dsp:cNvPr id="0" name=""/>
        <dsp:cNvSpPr/>
      </dsp:nvSpPr>
      <dsp:spPr>
        <a:xfrm>
          <a:off x="0" y="773"/>
          <a:ext cx="1881638" cy="510249"/>
        </a:xfrm>
        <a:prstGeom prst="roundRect">
          <a:avLst/>
        </a:prstGeom>
        <a:solidFill>
          <a:srgbClr val="41748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baseline="0" dirty="0">
              <a:solidFill>
                <a:schemeClr val="bg1"/>
              </a:solidFill>
              <a:latin typeface="Corbel" panose="020B0503020204020204" pitchFamily="34" charset="0"/>
            </a:rPr>
            <a:t>Data</a:t>
          </a:r>
          <a:endParaRPr lang="de-DE" sz="1800" kern="1200" dirty="0">
            <a:solidFill>
              <a:schemeClr val="bg1"/>
            </a:solidFill>
            <a:latin typeface="Corbel" panose="020B0503020204020204" pitchFamily="34" charset="0"/>
          </a:endParaRPr>
        </a:p>
      </dsp:txBody>
      <dsp:txXfrm>
        <a:off x="24908" y="25681"/>
        <a:ext cx="1831822" cy="460433"/>
      </dsp:txXfrm>
    </dsp:sp>
    <dsp:sp modelId="{C21ED5FA-D0E0-D84A-A214-7ACC968703E0}">
      <dsp:nvSpPr>
        <dsp:cNvPr id="0" name=""/>
        <dsp:cNvSpPr/>
      </dsp:nvSpPr>
      <dsp:spPr>
        <a:xfrm rot="5400000">
          <a:off x="3329069" y="-880906"/>
          <a:ext cx="450273" cy="334513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 noProof="0" dirty="0">
              <a:solidFill>
                <a:srgbClr val="41748D"/>
              </a:solidFill>
              <a:latin typeface="Corbel" panose="020B0503020204020204" pitchFamily="34" charset="0"/>
            </a:rPr>
            <a:t>Top-1 Accuracy score of 0.73</a:t>
          </a:r>
        </a:p>
      </dsp:txBody>
      <dsp:txXfrm rot="-5400000">
        <a:off x="1881639" y="588505"/>
        <a:ext cx="3323153" cy="406311"/>
      </dsp:txXfrm>
    </dsp:sp>
    <dsp:sp modelId="{5330A249-4161-474A-8D94-47E18BE6790E}">
      <dsp:nvSpPr>
        <dsp:cNvPr id="0" name=""/>
        <dsp:cNvSpPr/>
      </dsp:nvSpPr>
      <dsp:spPr>
        <a:xfrm>
          <a:off x="0" y="536535"/>
          <a:ext cx="1881638" cy="510249"/>
        </a:xfrm>
        <a:prstGeom prst="roundRect">
          <a:avLst/>
        </a:prstGeom>
        <a:solidFill>
          <a:srgbClr val="41748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>
              <a:solidFill>
                <a:schemeClr val="bg1"/>
              </a:solidFill>
              <a:latin typeface="Corbel" panose="020B0503020204020204" pitchFamily="34" charset="0"/>
            </a:rPr>
            <a:t>Results</a:t>
          </a:r>
        </a:p>
      </dsp:txBody>
      <dsp:txXfrm>
        <a:off x="24908" y="561443"/>
        <a:ext cx="1831822" cy="460433"/>
      </dsp:txXfrm>
    </dsp:sp>
    <dsp:sp modelId="{1330F049-D2C7-C748-82FE-65C8D38D0D65}">
      <dsp:nvSpPr>
        <dsp:cNvPr id="0" name=""/>
        <dsp:cNvSpPr/>
      </dsp:nvSpPr>
      <dsp:spPr>
        <a:xfrm rot="5400000">
          <a:off x="3350105" y="-345144"/>
          <a:ext cx="408199" cy="334513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de-DE" sz="1800" b="1" kern="1200" dirty="0">
              <a:solidFill>
                <a:srgbClr val="41748D"/>
              </a:solidFill>
              <a:latin typeface="Corbel" panose="020B0503020204020204" pitchFamily="34" charset="0"/>
            </a:rPr>
            <a:t>Nov.2020 </a:t>
          </a:r>
          <a:r>
            <a:rPr lang="de-DE" sz="1800" b="1" kern="1200" dirty="0" err="1">
              <a:solidFill>
                <a:srgbClr val="41748D"/>
              </a:solidFill>
              <a:latin typeface="Corbel" panose="020B0503020204020204" pitchFamily="34" charset="0"/>
            </a:rPr>
            <a:t>to</a:t>
          </a:r>
          <a:r>
            <a:rPr lang="de-DE" sz="1800" b="1" kern="1200" dirty="0">
              <a:solidFill>
                <a:srgbClr val="41748D"/>
              </a:solidFill>
              <a:latin typeface="Corbel" panose="020B0503020204020204" pitchFamily="34" charset="0"/>
            </a:rPr>
            <a:t> June.2021</a:t>
          </a:r>
        </a:p>
      </dsp:txBody>
      <dsp:txXfrm rot="-5400000">
        <a:off x="1881638" y="1143250"/>
        <a:ext cx="3325207" cy="368345"/>
      </dsp:txXfrm>
    </dsp:sp>
    <dsp:sp modelId="{762D6BF6-51E1-BA46-8ED7-3AE730CB43D7}">
      <dsp:nvSpPr>
        <dsp:cNvPr id="0" name=""/>
        <dsp:cNvSpPr/>
      </dsp:nvSpPr>
      <dsp:spPr>
        <a:xfrm>
          <a:off x="0" y="1072297"/>
          <a:ext cx="1881638" cy="510249"/>
        </a:xfrm>
        <a:prstGeom prst="roundRect">
          <a:avLst/>
        </a:prstGeom>
        <a:solidFill>
          <a:srgbClr val="41748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1" kern="1200" dirty="0">
              <a:solidFill>
                <a:schemeClr val="bg1"/>
              </a:solidFill>
              <a:latin typeface="Corbel" panose="020B0503020204020204" pitchFamily="34" charset="0"/>
            </a:rPr>
            <a:t>Date</a:t>
          </a:r>
        </a:p>
      </dsp:txBody>
      <dsp:txXfrm>
        <a:off x="24908" y="1097205"/>
        <a:ext cx="1831822" cy="460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4034DDB-8188-9049-8273-7F12870588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D7D3F4-08F3-204E-A0F9-F5D5E041E8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49AB0-3226-AC4C-9912-CBFC81E7C2EA}" type="datetimeFigureOut">
              <a:t>23.01.22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166F84-068B-E94E-AAEB-C334A85194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47F696-0639-B342-A3FB-E6A14F1E05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39C18-3396-A64C-ADBE-ED48C23E9DA3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384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28842-C87C-48CA-9391-FAF7F08F0CF8}" type="datetimeFigureOut">
              <a:rPr lang="de-DE" smtClean="0"/>
              <a:t>23.01.22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9BFD5-0B46-4805-9535-1320D09AE9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93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589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785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456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concluded</a:t>
            </a:r>
            <a:r>
              <a:rPr lang="de-DE" dirty="0"/>
              <a:t> </a:t>
            </a:r>
            <a:r>
              <a:rPr lang="de-DE" dirty="0" err="1"/>
              <a:t>into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510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&amp; Questions?!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187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sneaking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different </a:t>
            </a:r>
            <a:r>
              <a:rPr lang="de-DE" dirty="0" err="1"/>
              <a:t>industry</a:t>
            </a:r>
            <a:r>
              <a:rPr lang="de-DE" dirty="0"/>
              <a:t> </a:t>
            </a:r>
            <a:r>
              <a:rPr lang="de-DE" dirty="0" err="1"/>
              <a:t>fields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educational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, 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intelligent </a:t>
            </a:r>
            <a:r>
              <a:rPr lang="de-DE" dirty="0" err="1"/>
              <a:t>tutoring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childrens</a:t>
            </a:r>
            <a:r>
              <a:rPr lang="de-DE" dirty="0"/>
              <a:t> </a:t>
            </a:r>
            <a:r>
              <a:rPr lang="de-DE" dirty="0" err="1"/>
              <a:t>pupils</a:t>
            </a:r>
            <a:r>
              <a:rPr lang="de-DE" dirty="0"/>
              <a:t> and </a:t>
            </a:r>
            <a:r>
              <a:rPr lang="de-DE" dirty="0" err="1"/>
              <a:t>enhancing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concentration</a:t>
            </a:r>
            <a:r>
              <a:rPr lang="de-DE" dirty="0"/>
              <a:t> </a:t>
            </a:r>
            <a:r>
              <a:rPr lang="de-DE" dirty="0" err="1"/>
              <a:t>accordingly</a:t>
            </a:r>
            <a:r>
              <a:rPr lang="de-DE" dirty="0"/>
              <a:t>. </a:t>
            </a:r>
            <a:r>
              <a:rPr lang="de-DE" dirty="0" err="1"/>
              <a:t>Personally</a:t>
            </a:r>
            <a:r>
              <a:rPr lang="de-DE" dirty="0"/>
              <a:t>, I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healthcare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. 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diagnosis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diseases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and </a:t>
            </a:r>
            <a:r>
              <a:rPr lang="de-DE" dirty="0" err="1"/>
              <a:t>approval</a:t>
            </a:r>
            <a:r>
              <a:rPr lang="de-DE" dirty="0"/>
              <a:t> and also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in </a:t>
            </a:r>
            <a:r>
              <a:rPr lang="de-DE" dirty="0" err="1"/>
              <a:t>genoms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potential </a:t>
            </a:r>
            <a:r>
              <a:rPr lang="de-DE" dirty="0" err="1"/>
              <a:t>risks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diseases</a:t>
            </a:r>
            <a:r>
              <a:rPr lang="de-DE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366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these three people have in common?</a:t>
            </a:r>
          </a:p>
          <a:p>
            <a:r>
              <a:rPr lang="en-US" dirty="0"/>
              <a:t>Tutankhamun, Homer, and </a:t>
            </a:r>
            <a:r>
              <a:rPr lang="en-US" dirty="0" err="1"/>
              <a:t>Ceaser</a:t>
            </a:r>
            <a:r>
              <a:rPr lang="en-US" dirty="0"/>
              <a:t> lived in vast empires with relatively large administrations. </a:t>
            </a:r>
          </a:p>
          <a:p>
            <a:r>
              <a:rPr lang="en-US" dirty="0"/>
              <a:t>Like today, such empires produce a vast amount of information.</a:t>
            </a:r>
          </a:p>
          <a:p>
            <a:r>
              <a:rPr lang="en-US" dirty="0"/>
              <a:t>All three empires used paper for a long time, obtained from the papyrus plant, so-called papyri, To preserve and distribute this information. </a:t>
            </a:r>
          </a:p>
          <a:p>
            <a:r>
              <a:rPr lang="en-US" dirty="0"/>
              <a:t>So whether Tutankhamun's order to build a pyramid, the Odyssey poem in Original or </a:t>
            </a:r>
            <a:r>
              <a:rPr lang="en-US" dirty="0" err="1"/>
              <a:t>Ceaser's</a:t>
            </a:r>
            <a:r>
              <a:rPr lang="en-US" dirty="0"/>
              <a:t> letters, much of it is recorded on papyrus. </a:t>
            </a:r>
          </a:p>
          <a:p>
            <a:r>
              <a:rPr lang="en-US" dirty="0"/>
              <a:t>Generally speaking, If we want to understand the history of these empires and their cultural heritage, it is crucial to evaluate this papyrus.</a:t>
            </a:r>
          </a:p>
          <a:p>
            <a:r>
              <a:rPr lang="en-US" dirty="0"/>
              <a:t>Paper made from papyrus was the chief writing material in ancient Egypt, was adopted by the Greeks, and was used extensively in the Roman Empire. </a:t>
            </a:r>
          </a:p>
          <a:p>
            <a:r>
              <a:rPr lang="en-US" dirty="0"/>
              <a:t>It was used not only for the production of books (in roll or scroll form) but also for correspondence and legal documents.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43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papyrus</a:t>
            </a:r>
            <a:r>
              <a:rPr lang="de-DE" dirty="0"/>
              <a:t> (</a:t>
            </a:r>
            <a:r>
              <a:rPr lang="de-DE" dirty="0" err="1"/>
              <a:t>fragments</a:t>
            </a:r>
            <a:r>
              <a:rPr lang="de-DE" dirty="0"/>
              <a:t>) </a:t>
            </a:r>
            <a:r>
              <a:rPr lang="de-DE" dirty="0" err="1"/>
              <a:t>worldwide</a:t>
            </a:r>
            <a:r>
              <a:rPr lang="de-DE" dirty="0"/>
              <a:t>. Not all </a:t>
            </a:r>
            <a:r>
              <a:rPr lang="de-DE" dirty="0" err="1"/>
              <a:t>fragments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assembled</a:t>
            </a:r>
            <a:r>
              <a:rPr lang="de-DE" dirty="0"/>
              <a:t> </a:t>
            </a:r>
            <a:r>
              <a:rPr lang="de-DE" dirty="0" err="1"/>
              <a:t>yet</a:t>
            </a:r>
            <a:r>
              <a:rPr lang="de-DE" dirty="0"/>
              <a:t>. As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extremely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assemble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fragments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341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Papyrus </a:t>
            </a:r>
            <a:r>
              <a:rPr lang="de-DE" dirty="0" err="1"/>
              <a:t>is</a:t>
            </a:r>
            <a:r>
              <a:rPr lang="de-DE" dirty="0"/>
              <a:t> sensitive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stress, </a:t>
            </a:r>
            <a:r>
              <a:rPr lang="de-DE" dirty="0" err="1"/>
              <a:t>moisture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worm</a:t>
            </a:r>
            <a:r>
              <a:rPr lang="de-DE" dirty="0"/>
              <a:t> </a:t>
            </a:r>
            <a:r>
              <a:rPr lang="de-DE" dirty="0" err="1"/>
              <a:t>damage</a:t>
            </a:r>
            <a:r>
              <a:rPr lang="de-DE" dirty="0"/>
              <a:t>, but </a:t>
            </a:r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exhibits</a:t>
            </a:r>
            <a:r>
              <a:rPr lang="de-DE" dirty="0"/>
              <a:t> </a:t>
            </a:r>
            <a:r>
              <a:rPr lang="de-DE" dirty="0" err="1"/>
              <a:t>surprisingly</a:t>
            </a:r>
            <a:r>
              <a:rPr lang="de-DE" dirty="0"/>
              <a:t> high </a:t>
            </a:r>
            <a:r>
              <a:rPr lang="de-DE" dirty="0" err="1"/>
              <a:t>durability</a:t>
            </a:r>
            <a:r>
              <a:rPr lang="de-DE" dirty="0"/>
              <a:t>. The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papyrus</a:t>
            </a:r>
            <a:r>
              <a:rPr lang="de-DE" dirty="0"/>
              <a:t> </a:t>
            </a:r>
            <a:r>
              <a:rPr lang="de-DE" dirty="0" err="1"/>
              <a:t>ages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reassemble</a:t>
            </a:r>
            <a:r>
              <a:rPr lang="de-DE" dirty="0"/>
              <a:t> </a:t>
            </a:r>
            <a:r>
              <a:rPr lang="de-DE" dirty="0" err="1"/>
              <a:t>fragmented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distinguishes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in such </a:t>
            </a:r>
            <a:r>
              <a:rPr lang="de-DE" dirty="0" err="1"/>
              <a:t>papyrus</a:t>
            </a:r>
            <a:r>
              <a:rPr lang="de-DE" dirty="0"/>
              <a:t> </a:t>
            </a:r>
            <a:r>
              <a:rPr lang="de-DE" dirty="0" err="1"/>
              <a:t>pieces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scientists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on </a:t>
            </a:r>
            <a:r>
              <a:rPr lang="de-DE" dirty="0" err="1"/>
              <a:t>cultural</a:t>
            </a:r>
            <a:r>
              <a:rPr lang="de-DE" dirty="0"/>
              <a:t> </a:t>
            </a:r>
            <a:r>
              <a:rPr lang="de-DE" dirty="0" err="1"/>
              <a:t>heritage</a:t>
            </a:r>
            <a:r>
              <a:rPr lang="de-DE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01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r>
              <a:rPr lang="de-DE" dirty="0"/>
              <a:t>,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must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fragments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fragments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foreground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histogram</a:t>
            </a:r>
            <a:r>
              <a:rPr lang="de-DE" dirty="0"/>
              <a:t>. Through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was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recognize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fragments</a:t>
            </a:r>
            <a:r>
              <a:rPr lang="de-DE" dirty="0"/>
              <a:t>. </a:t>
            </a:r>
            <a:r>
              <a:rPr lang="de-DE" dirty="0" err="1"/>
              <a:t>Challenging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consisting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. The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rework</a:t>
            </a:r>
            <a:r>
              <a:rPr lang="de-DE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31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apple</a:t>
            </a:r>
            <a:r>
              <a:rPr lang="de-DE" dirty="0"/>
              <a:t> </a:t>
            </a:r>
            <a:r>
              <a:rPr lang="de-DE" dirty="0" err="1"/>
              <a:t>podcasts</a:t>
            </a:r>
            <a:r>
              <a:rPr lang="de-DE" dirty="0"/>
              <a:t>. The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produced</a:t>
            </a:r>
            <a:r>
              <a:rPr lang="de-DE" dirty="0"/>
              <a:t> </a:t>
            </a:r>
            <a:r>
              <a:rPr lang="de-DE" dirty="0" err="1"/>
              <a:t>podcasts</a:t>
            </a:r>
            <a:r>
              <a:rPr lang="de-DE" dirty="0"/>
              <a:t> </a:t>
            </a:r>
            <a:r>
              <a:rPr lang="de-DE" dirty="0" err="1"/>
              <a:t>doubled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3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2018 </a:t>
            </a:r>
            <a:r>
              <a:rPr lang="de-DE" dirty="0" err="1"/>
              <a:t>to</a:t>
            </a:r>
            <a:r>
              <a:rPr lang="de-DE" dirty="0"/>
              <a:t> 2021.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26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49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de-DE" altLang="zh-CN" dirty="0"/>
              <a:t> </a:t>
            </a:r>
            <a:r>
              <a:rPr lang="de-DE" altLang="zh-CN" dirty="0" err="1"/>
              <a:t>now</a:t>
            </a:r>
            <a:r>
              <a:rPr lang="de-DE" altLang="zh-CN" dirty="0"/>
              <a:t> </a:t>
            </a:r>
            <a:r>
              <a:rPr lang="de-DE" altLang="zh-CN" dirty="0" err="1"/>
              <a:t>identified</a:t>
            </a:r>
            <a:r>
              <a:rPr lang="de-DE" altLang="zh-CN" dirty="0"/>
              <a:t> </a:t>
            </a:r>
            <a:r>
              <a:rPr lang="de-DE" altLang="zh-CN" dirty="0" err="1"/>
              <a:t>that</a:t>
            </a:r>
            <a:r>
              <a:rPr lang="de-DE" altLang="zh-CN" dirty="0"/>
              <a:t> podcast </a:t>
            </a:r>
            <a:r>
              <a:rPr lang="de-DE" altLang="zh-CN" dirty="0" err="1"/>
              <a:t>is</a:t>
            </a:r>
            <a:r>
              <a:rPr lang="de-DE" altLang="zh-CN" dirty="0"/>
              <a:t> a </a:t>
            </a:r>
            <a:r>
              <a:rPr lang="de-DE" altLang="zh-CN" dirty="0" err="1"/>
              <a:t>rich</a:t>
            </a:r>
            <a:r>
              <a:rPr lang="de-DE" altLang="zh-CN" dirty="0"/>
              <a:t> source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data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an </a:t>
            </a:r>
            <a:r>
              <a:rPr lang="de-DE" altLang="zh-CN" dirty="0" err="1"/>
              <a:t>increasing</a:t>
            </a:r>
            <a:r>
              <a:rPr lang="de-DE" altLang="zh-CN" dirty="0"/>
              <a:t> </a:t>
            </a:r>
            <a:r>
              <a:rPr lang="de-DE" altLang="zh-CN" dirty="0" err="1"/>
              <a:t>production</a:t>
            </a:r>
            <a:r>
              <a:rPr lang="de-DE" altLang="zh-CN" dirty="0"/>
              <a:t> rate. In </a:t>
            </a:r>
            <a:r>
              <a:rPr lang="de-DE" altLang="zh-CN" dirty="0" err="1"/>
              <a:t>order</a:t>
            </a:r>
            <a:r>
              <a:rPr lang="de-DE" altLang="zh-CN" dirty="0"/>
              <a:t> </a:t>
            </a:r>
            <a:r>
              <a:rPr lang="de-DE" altLang="zh-CN" dirty="0" err="1"/>
              <a:t>to</a:t>
            </a:r>
            <a:r>
              <a:rPr lang="de-DE" altLang="zh-CN" dirty="0"/>
              <a:t> </a:t>
            </a:r>
            <a:r>
              <a:rPr lang="de-DE" altLang="zh-CN" dirty="0" err="1"/>
              <a:t>make</a:t>
            </a:r>
            <a:r>
              <a:rPr lang="de-DE" altLang="zh-CN" dirty="0"/>
              <a:t> </a:t>
            </a:r>
            <a:r>
              <a:rPr lang="de-DE" altLang="zh-CN" dirty="0" err="1"/>
              <a:t>use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this</a:t>
            </a:r>
            <a:r>
              <a:rPr lang="de-DE" altLang="zh-CN" dirty="0"/>
              <a:t> </a:t>
            </a:r>
            <a:r>
              <a:rPr lang="de-DE" altLang="zh-CN" dirty="0" err="1"/>
              <a:t>huge</a:t>
            </a:r>
            <a:r>
              <a:rPr lang="de-DE" altLang="zh-CN" dirty="0"/>
              <a:t> </a:t>
            </a:r>
            <a:r>
              <a:rPr lang="de-DE" altLang="zh-CN" dirty="0" err="1"/>
              <a:t>amount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data</a:t>
            </a:r>
            <a:r>
              <a:rPr lang="de-DE" altLang="zh-CN" dirty="0"/>
              <a:t>, </a:t>
            </a:r>
            <a:r>
              <a:rPr lang="de-DE" altLang="zh-CN" dirty="0" err="1"/>
              <a:t>we</a:t>
            </a:r>
            <a:r>
              <a:rPr lang="de-DE" altLang="zh-CN" dirty="0"/>
              <a:t> </a:t>
            </a:r>
            <a:r>
              <a:rPr lang="de-DE" altLang="zh-CN" dirty="0" err="1"/>
              <a:t>first</a:t>
            </a:r>
            <a:r>
              <a:rPr lang="de-DE" altLang="zh-CN" dirty="0"/>
              <a:t> </a:t>
            </a:r>
            <a:r>
              <a:rPr lang="de-DE" altLang="zh-CN" dirty="0" err="1"/>
              <a:t>need</a:t>
            </a:r>
            <a:r>
              <a:rPr lang="de-DE" altLang="zh-CN" dirty="0"/>
              <a:t> </a:t>
            </a:r>
            <a:r>
              <a:rPr lang="de-DE" altLang="zh-CN" dirty="0" err="1"/>
              <a:t>to</a:t>
            </a:r>
            <a:r>
              <a:rPr lang="de-DE" altLang="zh-CN" dirty="0"/>
              <a:t> </a:t>
            </a:r>
            <a:r>
              <a:rPr lang="de-DE" altLang="zh-CN" dirty="0" err="1"/>
              <a:t>transcribe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voice</a:t>
            </a:r>
            <a:r>
              <a:rPr lang="de-DE" altLang="zh-CN" dirty="0"/>
              <a:t> </a:t>
            </a:r>
            <a:r>
              <a:rPr lang="de-DE" altLang="zh-CN" dirty="0" err="1"/>
              <a:t>into</a:t>
            </a:r>
            <a:r>
              <a:rPr lang="de-DE" altLang="zh-CN" dirty="0"/>
              <a:t> </a:t>
            </a:r>
            <a:r>
              <a:rPr lang="de-DE" altLang="zh-CN" dirty="0" err="1"/>
              <a:t>text</a:t>
            </a:r>
            <a:r>
              <a:rPr lang="de-DE" altLang="zh-CN" dirty="0"/>
              <a:t>. </a:t>
            </a:r>
            <a:r>
              <a:rPr lang="de-DE" altLang="zh-CN" dirty="0" err="1"/>
              <a:t>Only</a:t>
            </a:r>
            <a:r>
              <a:rPr lang="de-DE" altLang="zh-CN" dirty="0"/>
              <a:t> after </a:t>
            </a:r>
            <a:r>
              <a:rPr lang="de-DE" altLang="zh-CN" dirty="0" err="1"/>
              <a:t>having</a:t>
            </a:r>
            <a:r>
              <a:rPr lang="de-DE" altLang="zh-CN" dirty="0"/>
              <a:t> </a:t>
            </a:r>
            <a:r>
              <a:rPr lang="de-DE" altLang="zh-CN" dirty="0" err="1"/>
              <a:t>transcribed</a:t>
            </a:r>
            <a:r>
              <a:rPr lang="de-DE" altLang="zh-CN" dirty="0"/>
              <a:t> all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voices</a:t>
            </a:r>
            <a:r>
              <a:rPr lang="de-DE" altLang="zh-CN" dirty="0"/>
              <a:t> </a:t>
            </a:r>
            <a:r>
              <a:rPr lang="de-DE" altLang="zh-CN" dirty="0" err="1"/>
              <a:t>into</a:t>
            </a:r>
            <a:r>
              <a:rPr lang="de-DE" altLang="zh-CN" dirty="0"/>
              <a:t> </a:t>
            </a:r>
            <a:r>
              <a:rPr lang="de-DE" altLang="zh-CN" dirty="0" err="1"/>
              <a:t>text</a:t>
            </a:r>
            <a:r>
              <a:rPr lang="de-DE" altLang="zh-CN" dirty="0"/>
              <a:t> </a:t>
            </a:r>
            <a:r>
              <a:rPr lang="de-DE" altLang="zh-CN" dirty="0" err="1"/>
              <a:t>files</a:t>
            </a:r>
            <a:r>
              <a:rPr lang="de-DE" altLang="zh-CN" dirty="0"/>
              <a:t>, </a:t>
            </a:r>
            <a:r>
              <a:rPr lang="de-DE" altLang="zh-CN" dirty="0" err="1"/>
              <a:t>we</a:t>
            </a:r>
            <a:r>
              <a:rPr lang="de-DE" altLang="zh-CN" dirty="0"/>
              <a:t> </a:t>
            </a:r>
            <a:r>
              <a:rPr lang="de-DE" altLang="zh-CN" dirty="0" err="1"/>
              <a:t>can</a:t>
            </a:r>
            <a:r>
              <a:rPr lang="de-DE" altLang="zh-CN" dirty="0"/>
              <a:t> </a:t>
            </a:r>
            <a:r>
              <a:rPr lang="de-DE" altLang="zh-CN" dirty="0" err="1"/>
              <a:t>make</a:t>
            </a:r>
            <a:r>
              <a:rPr lang="de-DE" altLang="zh-CN" dirty="0"/>
              <a:t> </a:t>
            </a:r>
            <a:r>
              <a:rPr lang="de-DE" altLang="zh-CN" dirty="0" err="1"/>
              <a:t>inference</a:t>
            </a:r>
            <a:r>
              <a:rPr lang="de-DE" altLang="zh-CN" dirty="0"/>
              <a:t> and </a:t>
            </a:r>
            <a:r>
              <a:rPr lang="de-DE" altLang="zh-CN" dirty="0" err="1"/>
              <a:t>predict</a:t>
            </a:r>
            <a:r>
              <a:rPr lang="de-DE" altLang="zh-CN" dirty="0"/>
              <a:t> </a:t>
            </a:r>
            <a:r>
              <a:rPr lang="de-DE" altLang="zh-CN" dirty="0" err="1"/>
              <a:t>future</a:t>
            </a:r>
            <a:r>
              <a:rPr lang="de-DE" altLang="zh-CN" dirty="0"/>
              <a:t> </a:t>
            </a:r>
            <a:r>
              <a:rPr lang="de-DE" altLang="zh-CN" dirty="0" err="1"/>
              <a:t>or</a:t>
            </a:r>
            <a:r>
              <a:rPr lang="de-DE" altLang="zh-CN" dirty="0"/>
              <a:t> </a:t>
            </a:r>
            <a:r>
              <a:rPr lang="de-DE" altLang="zh-CN" dirty="0" err="1"/>
              <a:t>past</a:t>
            </a:r>
            <a:r>
              <a:rPr lang="de-DE" altLang="zh-CN" dirty="0"/>
              <a:t> </a:t>
            </a:r>
            <a:r>
              <a:rPr lang="de-DE" altLang="zh-CN" dirty="0" err="1"/>
              <a:t>trends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</a:t>
            </a:r>
            <a:r>
              <a:rPr lang="de-DE" altLang="zh-CN" dirty="0" err="1"/>
              <a:t>the</a:t>
            </a:r>
            <a:r>
              <a:rPr lang="de-DE" altLang="zh-CN" dirty="0"/>
              <a:t> </a:t>
            </a:r>
            <a:r>
              <a:rPr lang="de-DE" altLang="zh-CN" dirty="0" err="1"/>
              <a:t>use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natural</a:t>
            </a:r>
            <a:r>
              <a:rPr lang="de-DE" altLang="zh-CN" dirty="0"/>
              <a:t> </a:t>
            </a:r>
            <a:r>
              <a:rPr lang="de-DE" altLang="zh-CN" dirty="0" err="1"/>
              <a:t>language</a:t>
            </a:r>
            <a:r>
              <a:rPr lang="de-DE" altLang="zh-CN" dirty="0"/>
              <a:t> </a:t>
            </a:r>
            <a:r>
              <a:rPr lang="de-DE" altLang="zh-CN" dirty="0" err="1"/>
              <a:t>processing</a:t>
            </a:r>
            <a:r>
              <a:rPr lang="de-DE" altLang="zh-CN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E9BFD5-0B46-4805-9535-1320D09AE97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43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68594" y="2414536"/>
            <a:ext cx="10848955" cy="4228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3400"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68594" y="2845114"/>
            <a:ext cx="10848955" cy="59191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1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1961AE3-FC2F-DF49-B153-EA6A8AAF11BC}"/>
              </a:ext>
            </a:extLst>
          </p:cNvPr>
          <p:cNvSpPr/>
          <p:nvPr userDrawn="1"/>
        </p:nvSpPr>
        <p:spPr>
          <a:xfrm>
            <a:off x="668594" y="1385268"/>
            <a:ext cx="11523405" cy="72000"/>
          </a:xfrm>
          <a:prstGeom prst="rect">
            <a:avLst/>
          </a:prstGeom>
          <a:solidFill>
            <a:srgbClr val="41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18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116">
            <a:extLst>
              <a:ext uri="{FF2B5EF4-FFF2-40B4-BE49-F238E27FC236}">
                <a16:creationId xmlns:a16="http://schemas.microsoft.com/office/drawing/2014/main" id="{F34DAFC4-EB76-4B4B-AE4F-9C163846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1" name="Datumsplatzhalter 117">
            <a:extLst>
              <a:ext uri="{FF2B5EF4-FFF2-40B4-BE49-F238E27FC236}">
                <a16:creationId xmlns:a16="http://schemas.microsoft.com/office/drawing/2014/main" id="{51C6BCB5-1098-4242-AF38-EBCEB5305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23. Januar 2022</a:t>
            </a:fld>
            <a:endParaRPr lang="de-DE" dirty="0"/>
          </a:p>
        </p:txBody>
      </p:sp>
      <p:sp>
        <p:nvSpPr>
          <p:cNvPr id="12" name="Foliennummernplatzhalter 118">
            <a:extLst>
              <a:ext uri="{FF2B5EF4-FFF2-40B4-BE49-F238E27FC236}">
                <a16:creationId xmlns:a16="http://schemas.microsoft.com/office/drawing/2014/main" id="{30DC08B6-7D0D-E640-BB9F-E4F9FE6B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3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8594" y="3120074"/>
            <a:ext cx="10848955" cy="3024188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buFont typeface="Symbol" panose="05050102010706020507" pitchFamily="18" charset="2"/>
              <a:buChar char="-"/>
              <a:defRPr sz="1800" b="0">
                <a:latin typeface="Corbel" panose="020B0503020204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3B3CB13-9E27-854A-838E-59F7672FD7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594" y="2414536"/>
            <a:ext cx="10848955" cy="581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D2ADF82-0918-E14A-8569-32C0044D27A5}"/>
              </a:ext>
            </a:extLst>
          </p:cNvPr>
          <p:cNvSpPr/>
          <p:nvPr userDrawn="1"/>
        </p:nvSpPr>
        <p:spPr>
          <a:xfrm>
            <a:off x="668594" y="1385268"/>
            <a:ext cx="11523405" cy="72000"/>
          </a:xfrm>
          <a:prstGeom prst="rect">
            <a:avLst/>
          </a:prstGeom>
          <a:solidFill>
            <a:srgbClr val="41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64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68594" y="3120074"/>
            <a:ext cx="10848955" cy="33759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05000" indent="-405000">
              <a:buFont typeface="Symbol" panose="05050102010706020507" pitchFamily="18" charset="2"/>
              <a:buChar char="-"/>
              <a:defRPr sz="2400">
                <a:latin typeface="Corbel" panose="020B0503020204020204" pitchFamily="34" charset="0"/>
              </a:defRPr>
            </a:lvl1pPr>
            <a:lvl2pPr marL="810000" indent="-405000">
              <a:buFont typeface="Symbol" panose="05050102010706020507" pitchFamily="18" charset="2"/>
              <a:buChar char="-"/>
              <a:defRPr sz="2000">
                <a:latin typeface="Corbel" panose="020B0503020204020204" pitchFamily="34" charset="0"/>
              </a:defRPr>
            </a:lvl2pPr>
            <a:lvl3pPr marL="1215000" indent="-405000">
              <a:buFont typeface="Symbol" panose="05050102010706020507" pitchFamily="18" charset="2"/>
              <a:buChar char="-"/>
              <a:defRPr sz="1800">
                <a:latin typeface="Corbel" panose="020B0503020204020204" pitchFamily="34" charset="0"/>
              </a:defRPr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08E9851-0511-A740-AA95-DE906E2D57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594" y="2414536"/>
            <a:ext cx="10848955" cy="581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400"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D5EB0A-DB74-5743-A12E-B4D3589F0C49}"/>
              </a:ext>
            </a:extLst>
          </p:cNvPr>
          <p:cNvSpPr/>
          <p:nvPr userDrawn="1"/>
        </p:nvSpPr>
        <p:spPr>
          <a:xfrm>
            <a:off x="668594" y="1385268"/>
            <a:ext cx="11523405" cy="72000"/>
          </a:xfrm>
          <a:prstGeom prst="rect">
            <a:avLst/>
          </a:prstGeom>
          <a:solidFill>
            <a:srgbClr val="41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6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668594" y="2414536"/>
            <a:ext cx="10848955" cy="40051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405000" indent="-405000">
              <a:buFont typeface="Symbol" panose="05050102010706020507" pitchFamily="18" charset="2"/>
              <a:buChar char="-"/>
              <a:defRPr>
                <a:latin typeface="Corbel" panose="020B0503020204020204" pitchFamily="34" charset="0"/>
              </a:defRPr>
            </a:lvl1pPr>
            <a:lvl2pPr marL="810000" indent="-405000">
              <a:buFont typeface="Symbol" panose="05050102010706020507" pitchFamily="18" charset="2"/>
              <a:buChar char="-"/>
              <a:defRPr>
                <a:latin typeface="Corbel" panose="020B0503020204020204" pitchFamily="34" charset="0"/>
              </a:defRPr>
            </a:lvl2pPr>
            <a:lvl3pPr marL="1215000" indent="-405000">
              <a:buFont typeface="Symbol" panose="05050102010706020507" pitchFamily="18" charset="2"/>
              <a:buChar char="-"/>
              <a:defRPr>
                <a:latin typeface="Corbel" panose="020B0503020204020204" pitchFamily="34" charset="0"/>
              </a:defRPr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269A9C4-50EF-A646-B583-F53ED56D85B1}"/>
              </a:ext>
            </a:extLst>
          </p:cNvPr>
          <p:cNvSpPr/>
          <p:nvPr userDrawn="1"/>
        </p:nvSpPr>
        <p:spPr>
          <a:xfrm>
            <a:off x="668594" y="1385268"/>
            <a:ext cx="11523405" cy="72000"/>
          </a:xfrm>
          <a:prstGeom prst="rect">
            <a:avLst/>
          </a:prstGeom>
          <a:solidFill>
            <a:srgbClr val="41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101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8595" y="1498060"/>
            <a:ext cx="10854809" cy="4721156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spcBef>
                <a:spcPts val="400"/>
              </a:spcBef>
              <a:buClr>
                <a:srgbClr val="41748D"/>
              </a:buClr>
              <a:buFont typeface="Symbol" pitchFamily="2" charset="2"/>
              <a:buChar char="-"/>
              <a:defRPr sz="2100" b="0">
                <a:solidFill>
                  <a:srgbClr val="000000"/>
                </a:solidFill>
                <a:latin typeface="Corbel" panose="020B0503020204020204" pitchFamily="34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Fußzeilenplatzhalter 116">
            <a:extLst>
              <a:ext uri="{FF2B5EF4-FFF2-40B4-BE49-F238E27FC236}">
                <a16:creationId xmlns:a16="http://schemas.microsoft.com/office/drawing/2014/main" id="{A2EE568C-0CCB-154F-9928-795A47A5B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4" name="Datumsplatzhalter 117">
            <a:extLst>
              <a:ext uri="{FF2B5EF4-FFF2-40B4-BE49-F238E27FC236}">
                <a16:creationId xmlns:a16="http://schemas.microsoft.com/office/drawing/2014/main" id="{5989B0D1-7BF5-9A4D-9BAA-220529760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23. Januar 2022</a:t>
            </a:fld>
            <a:endParaRPr lang="de-DE" dirty="0"/>
          </a:p>
        </p:txBody>
      </p:sp>
      <p:sp>
        <p:nvSpPr>
          <p:cNvPr id="15" name="Foliennummernplatzhalter 118">
            <a:extLst>
              <a:ext uri="{FF2B5EF4-FFF2-40B4-BE49-F238E27FC236}">
                <a16:creationId xmlns:a16="http://schemas.microsoft.com/office/drawing/2014/main" id="{865DE252-0BB1-1448-A380-8D5AE7EBC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01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75765" y="2122434"/>
            <a:ext cx="10847639" cy="41097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400"/>
              </a:spcBef>
              <a:buFontTx/>
              <a:buNone/>
              <a:defRPr sz="2100" b="0">
                <a:solidFill>
                  <a:srgbClr val="000000"/>
                </a:solidFill>
                <a:latin typeface="Corbel" panose="020B0503020204020204" pitchFamily="34" charset="0"/>
              </a:defRPr>
            </a:lvl1pPr>
            <a:lvl2pPr marL="742950" indent="-285750">
              <a:buFont typeface="Symbol" pitchFamily="2" charset="2"/>
              <a:buChar char="-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BC9DA32-0836-4993-AC58-8B6E772EA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94" y="1375791"/>
            <a:ext cx="10854809" cy="746643"/>
          </a:xfrm>
          <a:prstGeom prst="rect">
            <a:avLst/>
          </a:prstGeom>
        </p:spPr>
        <p:txBody>
          <a:bodyPr wrap="square" lIns="0" tIns="0" rIns="0" bIns="0"/>
          <a:lstStyle>
            <a:lvl1pPr algn="l">
              <a:defRPr sz="3400" b="1">
                <a:solidFill>
                  <a:srgbClr val="41748D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Fußzeilenplatzhalter 116">
            <a:extLst>
              <a:ext uri="{FF2B5EF4-FFF2-40B4-BE49-F238E27FC236}">
                <a16:creationId xmlns:a16="http://schemas.microsoft.com/office/drawing/2014/main" id="{1595DF86-720E-F945-9BD8-17EC1E1B6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5" name="Datumsplatzhalter 117">
            <a:extLst>
              <a:ext uri="{FF2B5EF4-FFF2-40B4-BE49-F238E27FC236}">
                <a16:creationId xmlns:a16="http://schemas.microsoft.com/office/drawing/2014/main" id="{00C46D43-CB24-6248-A597-07D976350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23. Januar 2022</a:t>
            </a:fld>
            <a:endParaRPr lang="de-DE" dirty="0"/>
          </a:p>
        </p:txBody>
      </p:sp>
      <p:sp>
        <p:nvSpPr>
          <p:cNvPr id="16" name="Foliennummernplatzhalter 118">
            <a:extLst>
              <a:ext uri="{FF2B5EF4-FFF2-40B4-BE49-F238E27FC236}">
                <a16:creationId xmlns:a16="http://schemas.microsoft.com/office/drawing/2014/main" id="{75DC947B-970E-0941-8F42-80396B8F1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854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ußzeilenplatzhalter 116">
            <a:extLst>
              <a:ext uri="{FF2B5EF4-FFF2-40B4-BE49-F238E27FC236}">
                <a16:creationId xmlns:a16="http://schemas.microsoft.com/office/drawing/2014/main" id="{57BCABE1-6F21-6D4A-B5B6-E3A1F28B5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7" name="Datumsplatzhalter 117">
            <a:extLst>
              <a:ext uri="{FF2B5EF4-FFF2-40B4-BE49-F238E27FC236}">
                <a16:creationId xmlns:a16="http://schemas.microsoft.com/office/drawing/2014/main" id="{95CE92BF-1C95-AE40-B45D-DB54E5A1D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23. Januar 2022</a:t>
            </a:fld>
            <a:endParaRPr lang="de-DE" dirty="0"/>
          </a:p>
        </p:txBody>
      </p:sp>
      <p:sp>
        <p:nvSpPr>
          <p:cNvPr id="18" name="Foliennummernplatzhalter 118">
            <a:extLst>
              <a:ext uri="{FF2B5EF4-FFF2-40B4-BE49-F238E27FC236}">
                <a16:creationId xmlns:a16="http://schemas.microsoft.com/office/drawing/2014/main" id="{41F12769-9556-B44A-AD98-4871B928F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FF406483-30BB-894F-9222-218062D97B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594" y="2122434"/>
            <a:ext cx="10854810" cy="41097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1pPr>
            <a:lvl2pPr marL="108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2pPr>
            <a:lvl3pPr marL="162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07B3C417-02AF-2E46-B572-5CBAF9B701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94" y="1375791"/>
            <a:ext cx="10854809" cy="746643"/>
          </a:xfrm>
          <a:prstGeom prst="rect">
            <a:avLst/>
          </a:prstGeom>
        </p:spPr>
        <p:txBody>
          <a:bodyPr wrap="square" lIns="0" tIns="0" rIns="0" bIns="0"/>
          <a:lstStyle>
            <a:lvl1pPr algn="l">
              <a:defRPr sz="3400" b="1">
                <a:solidFill>
                  <a:srgbClr val="41748D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99132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6">
            <a:extLst>
              <a:ext uri="{FF2B5EF4-FFF2-40B4-BE49-F238E27FC236}">
                <a16:creationId xmlns:a16="http://schemas.microsoft.com/office/drawing/2014/main" id="{8193A4AF-B295-0F49-9577-6CA6D923779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761362" y="2122434"/>
            <a:ext cx="7762041" cy="41097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1pPr>
            <a:lvl2pPr marL="108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2pPr>
            <a:lvl3pPr marL="1620000" indent="-540000">
              <a:buClr>
                <a:srgbClr val="41748D"/>
              </a:buClr>
              <a:buFont typeface="Symbol" panose="05050102010706020507" pitchFamily="18" charset="2"/>
              <a:buChar char="-"/>
              <a:defRPr sz="2100">
                <a:solidFill>
                  <a:srgbClr val="000000"/>
                </a:solidFill>
                <a:latin typeface="Corbel" panose="020B0503020204020204" pitchFamily="34" charset="0"/>
              </a:defRPr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8" name="Foliennummernplatzhalter 118">
            <a:extLst>
              <a:ext uri="{FF2B5EF4-FFF2-40B4-BE49-F238E27FC236}">
                <a16:creationId xmlns:a16="http://schemas.microsoft.com/office/drawing/2014/main" id="{951B55EE-73D0-0A46-AD86-ED5DCEE7B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3626082-1208-4FEC-8EFA-6FEE9EC38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122432"/>
            <a:ext cx="3761360" cy="41097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2000" b="0">
                <a:solidFill>
                  <a:srgbClr val="000000"/>
                </a:solidFill>
                <a:latin typeface="Corbel" panose="020B0503020204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6" name="Fußzeilenplatzhalter 116">
            <a:extLst>
              <a:ext uri="{FF2B5EF4-FFF2-40B4-BE49-F238E27FC236}">
                <a16:creationId xmlns:a16="http://schemas.microsoft.com/office/drawing/2014/main" id="{D4FF6C99-61AC-5C46-8545-CB917C189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7" name="Datumsplatzhalter 117">
            <a:extLst>
              <a:ext uri="{FF2B5EF4-FFF2-40B4-BE49-F238E27FC236}">
                <a16:creationId xmlns:a16="http://schemas.microsoft.com/office/drawing/2014/main" id="{E01EA609-CC0F-6B41-9A91-B32F55783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23. Januar 2022</a:t>
            </a:fld>
            <a:endParaRPr lang="de-DE" dirty="0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CC1401FD-2FFC-BC4B-8E88-3DA18EA1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94" y="1375791"/>
            <a:ext cx="10854809" cy="746643"/>
          </a:xfrm>
          <a:prstGeom prst="rect">
            <a:avLst/>
          </a:prstGeom>
        </p:spPr>
        <p:txBody>
          <a:bodyPr wrap="square" lIns="0" tIns="0" rIns="0" bIns="0"/>
          <a:lstStyle>
            <a:lvl1pPr algn="l">
              <a:defRPr sz="3400" b="1">
                <a:solidFill>
                  <a:srgbClr val="41748D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0643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FA19426-5E13-4643-A14E-50CC6AEB81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22434"/>
            <a:ext cx="3960000" cy="415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endParaRPr lang="de-DE"/>
          </a:p>
        </p:txBody>
      </p:sp>
      <p:sp>
        <p:nvSpPr>
          <p:cNvPr id="14" name="Fußzeilenplatzhalter 116">
            <a:extLst>
              <a:ext uri="{FF2B5EF4-FFF2-40B4-BE49-F238E27FC236}">
                <a16:creationId xmlns:a16="http://schemas.microsoft.com/office/drawing/2014/main" id="{1D31A6EE-39DA-3641-93D4-6A8A8F029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5" name="Datumsplatzhalter 117">
            <a:extLst>
              <a:ext uri="{FF2B5EF4-FFF2-40B4-BE49-F238E27FC236}">
                <a16:creationId xmlns:a16="http://schemas.microsoft.com/office/drawing/2014/main" id="{B974A76E-37E5-394C-BA6A-FFD409CD4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23. Januar 2022</a:t>
            </a:fld>
            <a:endParaRPr lang="de-DE" dirty="0"/>
          </a:p>
        </p:txBody>
      </p:sp>
      <p:sp>
        <p:nvSpPr>
          <p:cNvPr id="16" name="Foliennummernplatzhalter 118">
            <a:extLst>
              <a:ext uri="{FF2B5EF4-FFF2-40B4-BE49-F238E27FC236}">
                <a16:creationId xmlns:a16="http://schemas.microsoft.com/office/drawing/2014/main" id="{DE5AC930-96B5-1844-A337-0F2B07FA3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Bildplatzhalter 2">
            <a:extLst>
              <a:ext uri="{FF2B5EF4-FFF2-40B4-BE49-F238E27FC236}">
                <a16:creationId xmlns:a16="http://schemas.microsoft.com/office/drawing/2014/main" id="{41F4293B-1ED9-514A-B616-958E72E823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6000" y="2122434"/>
            <a:ext cx="3960000" cy="415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endParaRPr lang="de-DE"/>
          </a:p>
        </p:txBody>
      </p:sp>
      <p:sp>
        <p:nvSpPr>
          <p:cNvPr id="20" name="Bildplatzhalter 2">
            <a:extLst>
              <a:ext uri="{FF2B5EF4-FFF2-40B4-BE49-F238E27FC236}">
                <a16:creationId xmlns:a16="http://schemas.microsoft.com/office/drawing/2014/main" id="{8D166267-38C2-9A4E-AB01-EE7BE001FD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32000" y="2122434"/>
            <a:ext cx="3960000" cy="415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endParaRPr lang="de-DE"/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AE6F1DE6-AFF5-F047-B5A3-A8A776CDB3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94" y="1375791"/>
            <a:ext cx="10854809" cy="746643"/>
          </a:xfrm>
          <a:prstGeom prst="rect">
            <a:avLst/>
          </a:prstGeom>
        </p:spPr>
        <p:txBody>
          <a:bodyPr wrap="square" lIns="0" tIns="0" rIns="0" bIns="0"/>
          <a:lstStyle>
            <a:lvl1pPr algn="l">
              <a:defRPr sz="3400" b="1">
                <a:solidFill>
                  <a:srgbClr val="41748D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19801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79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DA36A8C-CAE0-483F-8C3B-38055758DC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05" y="362002"/>
            <a:ext cx="1739514" cy="6684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F797E6-9950-4151-90D5-1F4B23F274E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34" y="243019"/>
            <a:ext cx="3022695" cy="9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r>
              <a:rPr lang="de-DE" dirty="0"/>
              <a:t>Muster</a:t>
            </a:r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algn="r"/>
            <a:fld id="{E2BF2ACE-C4A2-6143-BAF0-A0356301F13C}" type="datetime4">
              <a:rPr lang="de-DE" smtClean="0"/>
              <a:pPr algn="r"/>
              <a:t>23. Januar 2022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11018195" y="6635979"/>
            <a:ext cx="505209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E40BC3A-8349-554F-8BD1-D0DF9065E749}"/>
              </a:ext>
            </a:extLst>
          </p:cNvPr>
          <p:cNvSpPr/>
          <p:nvPr userDrawn="1"/>
        </p:nvSpPr>
        <p:spPr>
          <a:xfrm>
            <a:off x="668594" y="1080469"/>
            <a:ext cx="11523405" cy="72000"/>
          </a:xfrm>
          <a:prstGeom prst="rect">
            <a:avLst/>
          </a:prstGeom>
          <a:solidFill>
            <a:srgbClr val="41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54EC5A5-9A17-1D4B-9C79-DA5B32F2476A}"/>
              </a:ext>
            </a:extLst>
          </p:cNvPr>
          <p:cNvSpPr/>
          <p:nvPr userDrawn="1"/>
        </p:nvSpPr>
        <p:spPr>
          <a:xfrm>
            <a:off x="668594" y="6538526"/>
            <a:ext cx="11523405" cy="10800"/>
          </a:xfrm>
          <a:prstGeom prst="rect">
            <a:avLst/>
          </a:prstGeom>
          <a:solidFill>
            <a:srgbClr val="779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097B321-0824-FD47-80FC-038D6EBAA7F3}"/>
              </a:ext>
            </a:extLst>
          </p:cNvPr>
          <p:cNvSpPr/>
          <p:nvPr userDrawn="1"/>
        </p:nvSpPr>
        <p:spPr>
          <a:xfrm>
            <a:off x="6325854" y="475752"/>
            <a:ext cx="668594" cy="311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61961DB-C3D8-4B4B-B404-A98A0A316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95"/>
          <a:stretch/>
        </p:blipFill>
        <p:spPr>
          <a:xfrm>
            <a:off x="536442" y="183409"/>
            <a:ext cx="1599929" cy="77795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A8EF653-0B5B-48DF-994F-BE95A59B09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7"/>
          <a:stretch/>
        </p:blipFill>
        <p:spPr>
          <a:xfrm>
            <a:off x="9243752" y="176921"/>
            <a:ext cx="2416567" cy="7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5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3" r:id="rId4"/>
    <p:sldLayoutId id="2147483680" r:id="rId5"/>
    <p:sldLayoutId id="2147483678" r:id="rId6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11F684-88C7-3344-8E20-332E5464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319" y="1976811"/>
            <a:ext cx="11540681" cy="1846659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dirty="0"/>
              <a:t>Determining the Influence of Papyrus Characteristics and Data Augmentation on Fragments Retrieval with Deep Metric Learning</a:t>
            </a:r>
            <a:endParaRPr lang="de-DE" sz="6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0AAAD-3C2C-439B-9550-9DC569DA16EE}"/>
              </a:ext>
            </a:extLst>
          </p:cNvPr>
          <p:cNvSpPr txBox="1"/>
          <p:nvPr/>
        </p:nvSpPr>
        <p:spPr>
          <a:xfrm>
            <a:off x="651318" y="4339575"/>
            <a:ext cx="91984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</a:rPr>
              <a:t>Intro Talk Master Thesis	 Timo Bohnstedt, B. Sc.</a:t>
            </a:r>
          </a:p>
          <a:p>
            <a:pPr lvl="0">
              <a:spcBef>
                <a:spcPct val="0"/>
              </a:spcBef>
            </a:pPr>
            <a:endParaRPr lang="en-US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Advisors			</a:t>
            </a:r>
            <a:r>
              <a:rPr lang="de-DE" dirty="0">
                <a:solidFill>
                  <a:schemeClr val="bg1"/>
                </a:solidFill>
                <a:latin typeface="Corbel" panose="020B0503020204020204" pitchFamily="34" charset="0"/>
              </a:rPr>
              <a:t>Mathias </a:t>
            </a:r>
            <a:r>
              <a:rPr lang="de-DE" dirty="0" err="1">
                <a:solidFill>
                  <a:schemeClr val="bg1"/>
                </a:solidFill>
                <a:latin typeface="Corbel" panose="020B0503020204020204" pitchFamily="34" charset="0"/>
              </a:rPr>
              <a:t>Seuret</a:t>
            </a:r>
            <a:r>
              <a:rPr lang="de-DE" dirty="0">
                <a:solidFill>
                  <a:schemeClr val="bg1"/>
                </a:solidFill>
                <a:latin typeface="Corbel" panose="020B0503020204020204" pitchFamily="34" charset="0"/>
              </a:rPr>
              <a:t>, Dr.-Ing. Vincent Christlein</a:t>
            </a:r>
          </a:p>
          <a:p>
            <a:pPr>
              <a:spcBef>
                <a:spcPct val="0"/>
              </a:spcBef>
            </a:pPr>
            <a:r>
              <a:rPr lang="de-DE" dirty="0">
                <a:solidFill>
                  <a:schemeClr val="bg1"/>
                </a:solidFill>
                <a:latin typeface="Corbel" panose="020B0503020204020204" pitchFamily="34" charset="0"/>
              </a:rPr>
              <a:t>			Prof. Dr.-Ing. habil. 	Andreas Maier</a:t>
            </a:r>
          </a:p>
          <a:p>
            <a:pPr>
              <a:spcBef>
                <a:spcPct val="0"/>
              </a:spcBef>
            </a:pPr>
            <a:endParaRPr lang="en-US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Institution		Chair of Computer Science 5 (Pattern Recognition)</a:t>
            </a:r>
          </a:p>
          <a:p>
            <a:pPr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			Friedrich-Alexander-Universität Erlangen-Nürnberg (</a:t>
            </a:r>
            <a:r>
              <a:rPr lang="en-US" dirty="0" err="1">
                <a:solidFill>
                  <a:schemeClr val="bg1"/>
                </a:solidFill>
                <a:latin typeface="Corbel" panose="020B0503020204020204" pitchFamily="34" charset="0"/>
              </a:rPr>
              <a:t>FAU</a:t>
            </a: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81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44489B-B2F7-46A6-A33F-EE65237A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– Part l </a:t>
            </a:r>
          </a:p>
        </p:txBody>
      </p:sp>
      <p:graphicFrame>
        <p:nvGraphicFramePr>
          <p:cNvPr id="13" name="Inhaltsplatzhalter 5">
            <a:extLst>
              <a:ext uri="{FF2B5EF4-FFF2-40B4-BE49-F238E27FC236}">
                <a16:creationId xmlns:a16="http://schemas.microsoft.com/office/drawing/2014/main" id="{CBBEA0BF-FC3D-4929-9520-499437F70D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316173"/>
              </p:ext>
            </p:extLst>
          </p:nvPr>
        </p:nvGraphicFramePr>
        <p:xfrm>
          <a:off x="917468" y="4287553"/>
          <a:ext cx="5226773" cy="1583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itel 2">
            <a:extLst>
              <a:ext uri="{FF2B5EF4-FFF2-40B4-BE49-F238E27FC236}">
                <a16:creationId xmlns:a16="http://schemas.microsoft.com/office/drawing/2014/main" id="{9C8FA37A-9796-4DBC-873D-25072116A6FC}"/>
              </a:ext>
            </a:extLst>
          </p:cNvPr>
          <p:cNvSpPr txBox="1">
            <a:spLocks/>
          </p:cNvSpPr>
          <p:nvPr/>
        </p:nvSpPr>
        <p:spPr>
          <a:xfrm>
            <a:off x="6501225" y="4377548"/>
            <a:ext cx="5592231" cy="1625069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de-DE" sz="1800" dirty="0">
                <a:solidFill>
                  <a:srgbClr val="003170"/>
                </a:solidFill>
              </a:rPr>
              <a:t>Research Gap</a:t>
            </a:r>
            <a:endParaRPr lang="en-US" sz="1800" dirty="0">
              <a:solidFill>
                <a:srgbClr val="003170"/>
              </a:solidFill>
            </a:endParaRPr>
          </a:p>
          <a:p>
            <a:r>
              <a:rPr lang="en-US" sz="1800" dirty="0"/>
              <a:t>Complete reconstruction of the Fragments</a:t>
            </a:r>
          </a:p>
          <a:p>
            <a:r>
              <a:rPr lang="en-US" sz="1800" b="0" dirty="0"/>
              <a:t>Using information of fragment-patches to assign labels to edges representing the spatial relationships between pairs.</a:t>
            </a:r>
          </a:p>
          <a:p>
            <a:endParaRPr lang="en-US" sz="1800" b="0" dirty="0"/>
          </a:p>
          <a:p>
            <a:r>
              <a:rPr lang="en-US" sz="1800" b="0" dirty="0"/>
              <a:t>Different effects of different parts of the image (text, fibers, foreground, etc. ) </a:t>
            </a:r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8FEB2794-38AB-4B22-8686-9F25C4ABE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Fragments </a:t>
            </a:r>
            <a:r>
              <a:rPr lang="en-US" dirty="0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Learning- Timo Bohnstedt</a:t>
            </a:r>
          </a:p>
        </p:txBody>
      </p:sp>
      <p:pic>
        <p:nvPicPr>
          <p:cNvPr id="19" name="Picture 16">
            <a:extLst>
              <a:ext uri="{FF2B5EF4-FFF2-40B4-BE49-F238E27FC236}">
                <a16:creationId xmlns:a16="http://schemas.microsoft.com/office/drawing/2014/main" id="{C38B9FAC-07C9-D041-97FD-48E6911B11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8C6451CE-3B91-4145-9934-594268AB8F81}"/>
              </a:ext>
            </a:extLst>
          </p:cNvPr>
          <p:cNvSpPr/>
          <p:nvPr/>
        </p:nvSpPr>
        <p:spPr>
          <a:xfrm>
            <a:off x="3210268" y="3280985"/>
            <a:ext cx="263136" cy="296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0513645-229F-004C-B1BB-2CB58B58E2BB}"/>
              </a:ext>
            </a:extLst>
          </p:cNvPr>
          <p:cNvSpPr/>
          <p:nvPr/>
        </p:nvSpPr>
        <p:spPr>
          <a:xfrm>
            <a:off x="5296722" y="3272763"/>
            <a:ext cx="84422" cy="156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10ECCA-5C1B-9144-B31A-98571537C598}"/>
              </a:ext>
            </a:extLst>
          </p:cNvPr>
          <p:cNvSpPr/>
          <p:nvPr/>
        </p:nvSpPr>
        <p:spPr>
          <a:xfrm>
            <a:off x="6863488" y="3272761"/>
            <a:ext cx="205426" cy="156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E8F506C-5937-DB45-B1BC-2308815D8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7620" y="2122434"/>
            <a:ext cx="5160989" cy="1901621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CD576E96-D6FB-964A-A8B2-1C95491A4862}"/>
              </a:ext>
            </a:extLst>
          </p:cNvPr>
          <p:cNvSpPr/>
          <p:nvPr/>
        </p:nvSpPr>
        <p:spPr>
          <a:xfrm>
            <a:off x="3473404" y="2289289"/>
            <a:ext cx="1823318" cy="124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6286BC9-8E95-8F42-924D-B7E53DC5CAE3}"/>
              </a:ext>
            </a:extLst>
          </p:cNvPr>
          <p:cNvSpPr/>
          <p:nvPr/>
        </p:nvSpPr>
        <p:spPr>
          <a:xfrm>
            <a:off x="7916935" y="2523576"/>
            <a:ext cx="516596" cy="44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70A55AD-0B9C-DA49-978A-FD55C51C528B}"/>
              </a:ext>
            </a:extLst>
          </p:cNvPr>
          <p:cNvSpPr/>
          <p:nvPr/>
        </p:nvSpPr>
        <p:spPr>
          <a:xfrm>
            <a:off x="4181490" y="3391193"/>
            <a:ext cx="153687" cy="18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ACAC7A3-7304-A748-8999-8D2A24F1AAFF}"/>
              </a:ext>
            </a:extLst>
          </p:cNvPr>
          <p:cNvSpPr/>
          <p:nvPr/>
        </p:nvSpPr>
        <p:spPr>
          <a:xfrm>
            <a:off x="5303728" y="3429052"/>
            <a:ext cx="71695" cy="86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1AFAC44-FDA4-2F42-8F6F-D011898FF3C3}"/>
              </a:ext>
            </a:extLst>
          </p:cNvPr>
          <p:cNvSpPr/>
          <p:nvPr/>
        </p:nvSpPr>
        <p:spPr>
          <a:xfrm>
            <a:off x="6173175" y="3434206"/>
            <a:ext cx="71695" cy="10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D4F7120-2AFA-664D-B1CA-803132CB9E61}"/>
              </a:ext>
            </a:extLst>
          </p:cNvPr>
          <p:cNvSpPr/>
          <p:nvPr/>
        </p:nvSpPr>
        <p:spPr>
          <a:xfrm>
            <a:off x="3449776" y="3836581"/>
            <a:ext cx="3926364" cy="10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E7B5DE8-9E64-DB4E-B9C3-B2D3B2905ABC}"/>
              </a:ext>
            </a:extLst>
          </p:cNvPr>
          <p:cNvSpPr/>
          <p:nvPr/>
        </p:nvSpPr>
        <p:spPr>
          <a:xfrm>
            <a:off x="6594344" y="3144431"/>
            <a:ext cx="583629" cy="10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CE5A333-ABBA-5A4E-89D4-83E8E139BF57}"/>
              </a:ext>
            </a:extLst>
          </p:cNvPr>
          <p:cNvSpPr/>
          <p:nvPr/>
        </p:nvSpPr>
        <p:spPr>
          <a:xfrm>
            <a:off x="3449776" y="2089478"/>
            <a:ext cx="4983755" cy="1801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el 2">
            <a:extLst>
              <a:ext uri="{FF2B5EF4-FFF2-40B4-BE49-F238E27FC236}">
                <a16:creationId xmlns:a16="http://schemas.microsoft.com/office/drawing/2014/main" id="{9D98C4F9-F199-224C-821C-7F4AA904ACF6}"/>
              </a:ext>
            </a:extLst>
          </p:cNvPr>
          <p:cNvSpPr txBox="1">
            <a:spLocks/>
          </p:cNvSpPr>
          <p:nvPr/>
        </p:nvSpPr>
        <p:spPr>
          <a:xfrm>
            <a:off x="8506057" y="3783809"/>
            <a:ext cx="276679" cy="315325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i="0" u="none" strike="noStrike" baseline="0" dirty="0"/>
              <a:t>[1]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746909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12E2F3-3370-A14C-A6EC-BA7D4DE2A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Intro Talk Master Thesis - Fragments </a:t>
            </a:r>
            <a:r>
              <a:rPr lang="en-US" dirty="0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Learning- Timo Bohnstedt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5" name="Titel 2">
            <a:extLst>
              <a:ext uri="{FF2B5EF4-FFF2-40B4-BE49-F238E27FC236}">
                <a16:creationId xmlns:a16="http://schemas.microsoft.com/office/drawing/2014/main" id="{FDF8102A-22B7-4510-8A67-9DADDF9266F9}"/>
              </a:ext>
            </a:extLst>
          </p:cNvPr>
          <p:cNvSpPr txBox="1">
            <a:spLocks/>
          </p:cNvSpPr>
          <p:nvPr/>
        </p:nvSpPr>
        <p:spPr>
          <a:xfrm>
            <a:off x="6375960" y="4515993"/>
            <a:ext cx="4468860" cy="1010638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/>
              <a:t>State of the Art when it comes to inpainting</a:t>
            </a:r>
          </a:p>
          <a:p>
            <a:pPr algn="l"/>
            <a:endParaRPr lang="en-US" sz="1800" b="0" dirty="0"/>
          </a:p>
          <a:p>
            <a:pPr algn="l"/>
            <a:r>
              <a:rPr lang="en-US" sz="1800" b="0" dirty="0"/>
              <a:t>Uses extensive training and huge pipeline to be able to replace hart to detect objects</a:t>
            </a:r>
          </a:p>
          <a:p>
            <a:pPr algn="l"/>
            <a:endParaRPr lang="en-US" sz="1800" b="0" dirty="0"/>
          </a:p>
          <a:p>
            <a:r>
              <a:rPr lang="en-US" sz="1800" b="0" dirty="0"/>
              <a:t>Used to replace text with fibers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232B78DE-9D91-4E03-A5D9-5174D621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 – Part </a:t>
            </a:r>
            <a:r>
              <a:rPr lang="de-DE" dirty="0" err="1"/>
              <a:t>ll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21" name="Titel 2">
            <a:extLst>
              <a:ext uri="{FF2B5EF4-FFF2-40B4-BE49-F238E27FC236}">
                <a16:creationId xmlns:a16="http://schemas.microsoft.com/office/drawing/2014/main" id="{A3322E6F-7E93-4DC4-AD85-8F890C80499F}"/>
              </a:ext>
            </a:extLst>
          </p:cNvPr>
          <p:cNvSpPr txBox="1">
            <a:spLocks/>
          </p:cNvSpPr>
          <p:nvPr/>
        </p:nvSpPr>
        <p:spPr>
          <a:xfrm>
            <a:off x="705961" y="4665028"/>
            <a:ext cx="4652856" cy="881455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dirty="0"/>
              <a:t>Review of Binarization techniques for Historical Documents</a:t>
            </a:r>
          </a:p>
          <a:p>
            <a:pPr algn="l"/>
            <a:endParaRPr lang="en-US" sz="1800" b="0" dirty="0"/>
          </a:p>
          <a:p>
            <a:pPr algn="l"/>
            <a:r>
              <a:rPr lang="de-DE" sz="1800" b="0" dirty="0" err="1"/>
              <a:t>Pointing</a:t>
            </a:r>
            <a:r>
              <a:rPr lang="de-DE" sz="1800" b="0" dirty="0"/>
              <a:t> out </a:t>
            </a:r>
            <a:r>
              <a:rPr lang="de-DE" sz="1800" b="0" dirty="0" err="1"/>
              <a:t>trend</a:t>
            </a:r>
            <a:r>
              <a:rPr lang="de-DE" sz="1800" b="0" dirty="0"/>
              <a:t> </a:t>
            </a:r>
            <a:r>
              <a:rPr lang="de-DE" sz="1800" b="0" dirty="0" err="1"/>
              <a:t>towards</a:t>
            </a:r>
            <a:r>
              <a:rPr lang="de-DE" sz="1800" b="0" dirty="0"/>
              <a:t> </a:t>
            </a:r>
            <a:r>
              <a:rPr lang="de-DE" sz="1800" b="0" dirty="0" err="1"/>
              <a:t>papyri</a:t>
            </a:r>
            <a:r>
              <a:rPr lang="de-DE" sz="1800" b="0" dirty="0"/>
              <a:t> </a:t>
            </a:r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20D1AA09-82C1-4E75-8305-3C0C89171A1E}"/>
              </a:ext>
            </a:extLst>
          </p:cNvPr>
          <p:cNvSpPr txBox="1">
            <a:spLocks/>
          </p:cNvSpPr>
          <p:nvPr/>
        </p:nvSpPr>
        <p:spPr>
          <a:xfrm>
            <a:off x="2474860" y="2360727"/>
            <a:ext cx="1626344" cy="424400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rgbClr val="003170"/>
                </a:solidFill>
              </a:rPr>
              <a:t>Binarization</a:t>
            </a:r>
          </a:p>
        </p:txBody>
      </p:sp>
      <p:sp>
        <p:nvSpPr>
          <p:cNvPr id="34" name="Titel 2">
            <a:extLst>
              <a:ext uri="{FF2B5EF4-FFF2-40B4-BE49-F238E27FC236}">
                <a16:creationId xmlns:a16="http://schemas.microsoft.com/office/drawing/2014/main" id="{63CE4856-1F42-405E-8BC3-54E1180B7016}"/>
              </a:ext>
            </a:extLst>
          </p:cNvPr>
          <p:cNvSpPr txBox="1">
            <a:spLocks/>
          </p:cNvSpPr>
          <p:nvPr/>
        </p:nvSpPr>
        <p:spPr>
          <a:xfrm>
            <a:off x="8140459" y="2386012"/>
            <a:ext cx="1376270" cy="424400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rgbClr val="003170"/>
                </a:solidFill>
              </a:rPr>
              <a:t>Inpainting</a:t>
            </a:r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CC480303-86D6-1A47-918B-BD6B820B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3872EF8-A485-2041-95EA-BCEEC1D9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209" y="2788679"/>
            <a:ext cx="5283308" cy="13056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42F7093-6728-F347-88B2-D68912FE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230" y="2712142"/>
            <a:ext cx="4440377" cy="1531251"/>
          </a:xfrm>
          <a:prstGeom prst="rect">
            <a:avLst/>
          </a:prstGeom>
        </p:spPr>
      </p:pic>
      <p:sp>
        <p:nvSpPr>
          <p:cNvPr id="53" name="Rechteck 52">
            <a:extLst>
              <a:ext uri="{FF2B5EF4-FFF2-40B4-BE49-F238E27FC236}">
                <a16:creationId xmlns:a16="http://schemas.microsoft.com/office/drawing/2014/main" id="{3D2871FD-582D-6241-B540-64BD8040B527}"/>
              </a:ext>
            </a:extLst>
          </p:cNvPr>
          <p:cNvSpPr/>
          <p:nvPr/>
        </p:nvSpPr>
        <p:spPr>
          <a:xfrm>
            <a:off x="6375960" y="2788590"/>
            <a:ext cx="5304984" cy="142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7D58C6-0B46-6D47-BE96-C2BF7E895AFC}"/>
              </a:ext>
            </a:extLst>
          </p:cNvPr>
          <p:cNvSpPr/>
          <p:nvPr/>
        </p:nvSpPr>
        <p:spPr>
          <a:xfrm>
            <a:off x="1070609" y="2941057"/>
            <a:ext cx="1558476" cy="105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45B6B8CC-4E73-0341-BB91-AF4E8F43771F}"/>
              </a:ext>
            </a:extLst>
          </p:cNvPr>
          <p:cNvSpPr/>
          <p:nvPr/>
        </p:nvSpPr>
        <p:spPr>
          <a:xfrm>
            <a:off x="4062467" y="2791398"/>
            <a:ext cx="1558476" cy="247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B95132A1-F73D-524A-A973-B8BD18A0D26E}"/>
              </a:ext>
            </a:extLst>
          </p:cNvPr>
          <p:cNvSpPr/>
          <p:nvPr/>
        </p:nvSpPr>
        <p:spPr>
          <a:xfrm>
            <a:off x="689283" y="2787217"/>
            <a:ext cx="5304984" cy="142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el 2">
            <a:extLst>
              <a:ext uri="{FF2B5EF4-FFF2-40B4-BE49-F238E27FC236}">
                <a16:creationId xmlns:a16="http://schemas.microsoft.com/office/drawing/2014/main" id="{EAD1ABB0-1622-EB49-8538-03F3119FC1F3}"/>
              </a:ext>
            </a:extLst>
          </p:cNvPr>
          <p:cNvSpPr txBox="1">
            <a:spLocks/>
          </p:cNvSpPr>
          <p:nvPr/>
        </p:nvSpPr>
        <p:spPr>
          <a:xfrm>
            <a:off x="4095733" y="2389975"/>
            <a:ext cx="276679" cy="315325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i="0" u="none" strike="noStrike" baseline="0" dirty="0"/>
              <a:t>[2]</a:t>
            </a:r>
            <a:endParaRPr lang="de-DE" sz="1800" dirty="0"/>
          </a:p>
        </p:txBody>
      </p:sp>
      <p:sp>
        <p:nvSpPr>
          <p:cNvPr id="23" name="Titel 2">
            <a:extLst>
              <a:ext uri="{FF2B5EF4-FFF2-40B4-BE49-F238E27FC236}">
                <a16:creationId xmlns:a16="http://schemas.microsoft.com/office/drawing/2014/main" id="{3D4B27F3-63F7-734B-B408-2BC00B66809F}"/>
              </a:ext>
            </a:extLst>
          </p:cNvPr>
          <p:cNvSpPr txBox="1">
            <a:spLocks/>
          </p:cNvSpPr>
          <p:nvPr/>
        </p:nvSpPr>
        <p:spPr>
          <a:xfrm>
            <a:off x="9516729" y="2423937"/>
            <a:ext cx="265737" cy="315325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i="0" u="none" strike="noStrike" baseline="0" dirty="0"/>
              <a:t>[3]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00394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474239-08A6-BA49-B31E-B561947E0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4" name="Titel 2">
            <a:extLst>
              <a:ext uri="{FF2B5EF4-FFF2-40B4-BE49-F238E27FC236}">
                <a16:creationId xmlns:a16="http://schemas.microsoft.com/office/drawing/2014/main" id="{C1F5B758-41F8-4967-9A16-19F9DE13C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/>
              <a:t>Research Questions</a:t>
            </a:r>
          </a:p>
        </p:txBody>
      </p:sp>
      <p:sp>
        <p:nvSpPr>
          <p:cNvPr id="15" name="Titel 2">
            <a:extLst>
              <a:ext uri="{FF2B5EF4-FFF2-40B4-BE49-F238E27FC236}">
                <a16:creationId xmlns:a16="http://schemas.microsoft.com/office/drawing/2014/main" id="{C228E8F7-9F89-47D1-A17D-141414B5BDDF}"/>
              </a:ext>
            </a:extLst>
          </p:cNvPr>
          <p:cNvSpPr txBox="1">
            <a:spLocks/>
          </p:cNvSpPr>
          <p:nvPr/>
        </p:nvSpPr>
        <p:spPr>
          <a:xfrm>
            <a:off x="668594" y="2729299"/>
            <a:ext cx="10947906" cy="2006268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2150" i="0" u="none" strike="noStrike" baseline="0" dirty="0" err="1">
                <a:solidFill>
                  <a:srgbClr val="003170"/>
                </a:solidFill>
              </a:rPr>
              <a:t>RQ</a:t>
            </a:r>
            <a:r>
              <a:rPr lang="en-US" sz="2150" i="0" u="none" strike="noStrike" baseline="0" dirty="0">
                <a:solidFill>
                  <a:srgbClr val="003170"/>
                </a:solidFill>
              </a:rPr>
              <a:t> 1</a:t>
            </a:r>
            <a:r>
              <a:rPr lang="en-US" sz="2150" i="0" u="none" strike="noStrike" baseline="0" dirty="0">
                <a:solidFill>
                  <a:srgbClr val="E46C0A"/>
                </a:solidFill>
              </a:rPr>
              <a:t>	</a:t>
            </a:r>
            <a:r>
              <a:rPr lang="en-US" sz="2150" b="0" dirty="0"/>
              <a:t>Does the puzzle-helpers-accuracy differ significantly when only the text or only the fibers 	are used as input as opposed to the unprocessed data?</a:t>
            </a:r>
          </a:p>
          <a:p>
            <a:endParaRPr lang="en-US" sz="2150" b="0" dirty="0"/>
          </a:p>
          <a:p>
            <a:r>
              <a:rPr lang="en-US" sz="2150" i="0" u="none" strike="noStrike" baseline="0" dirty="0" err="1">
                <a:solidFill>
                  <a:srgbClr val="003170"/>
                </a:solidFill>
              </a:rPr>
              <a:t>RQ</a:t>
            </a:r>
            <a:r>
              <a:rPr lang="en-US" sz="2150" i="0" u="none" strike="noStrike" baseline="0" dirty="0">
                <a:solidFill>
                  <a:srgbClr val="003170"/>
                </a:solidFill>
              </a:rPr>
              <a:t> 2	</a:t>
            </a:r>
            <a:r>
              <a:rPr lang="en-US" sz="2150" b="0" dirty="0"/>
              <a:t>With the help of papyrus fibers, is it possible to determine the position of a fragment out 	of several matching candidates?</a:t>
            </a:r>
            <a:endParaRPr lang="de-DE" sz="2100" dirty="0"/>
          </a:p>
        </p:txBody>
      </p:sp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6FA3E3E9-E024-4C69-828E-A74160815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</p:spPr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3BA843BD-C768-43AA-B011-3775172D4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Fragments </a:t>
            </a:r>
            <a:r>
              <a:rPr lang="en-US" dirty="0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Learning- Timo Bohnstedt</a:t>
            </a: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7570D6D6-2DB3-B14D-9B71-D45F00A5E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66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474239-08A6-BA49-B31E-B561947E0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4" name="Titel 2">
            <a:extLst>
              <a:ext uri="{FF2B5EF4-FFF2-40B4-BE49-F238E27FC236}">
                <a16:creationId xmlns:a16="http://schemas.microsoft.com/office/drawing/2014/main" id="{C1F5B758-41F8-4967-9A16-19F9DE13C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6FA3E3E9-E024-4C69-828E-A74160815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88351" y="6635979"/>
            <a:ext cx="1440000" cy="192000"/>
          </a:xfrm>
        </p:spPr>
        <p:txBody>
          <a:bodyPr/>
          <a:lstStyle/>
          <a:p>
            <a:pPr algn="r"/>
            <a:r>
              <a:rPr lang="de-DE" dirty="0"/>
              <a:t>19. Januar 2022</a:t>
            </a:r>
          </a:p>
        </p:txBody>
      </p:sp>
      <p:sp>
        <p:nvSpPr>
          <p:cNvPr id="26" name="Titel 2">
            <a:extLst>
              <a:ext uri="{FF2B5EF4-FFF2-40B4-BE49-F238E27FC236}">
                <a16:creationId xmlns:a16="http://schemas.microsoft.com/office/drawing/2014/main" id="{B9F251AB-7341-4B74-AD98-79B5C8695542}"/>
              </a:ext>
            </a:extLst>
          </p:cNvPr>
          <p:cNvSpPr txBox="1">
            <a:spLocks/>
          </p:cNvSpPr>
          <p:nvPr/>
        </p:nvSpPr>
        <p:spPr>
          <a:xfrm>
            <a:off x="775274" y="1962414"/>
            <a:ext cx="11165266" cy="4171686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sz="1800" b="0" dirty="0"/>
              <a:t>[1] </a:t>
            </a:r>
            <a:r>
              <a:rPr lang="en-US" sz="1800" dirty="0"/>
              <a:t>Antoine </a:t>
            </a:r>
            <a:r>
              <a:rPr lang="en-US" sz="1800" dirty="0" err="1"/>
              <a:t>Pirrone</a:t>
            </a:r>
            <a:r>
              <a:rPr lang="en-US" sz="1800" dirty="0"/>
              <a:t>, Marie </a:t>
            </a:r>
            <a:r>
              <a:rPr lang="en-US" sz="1800" dirty="0" err="1"/>
              <a:t>Beurton-Aimar</a:t>
            </a:r>
            <a:r>
              <a:rPr lang="en-US" sz="1800" dirty="0"/>
              <a:t> &amp; Nicholas </a:t>
            </a:r>
            <a:r>
              <a:rPr lang="en-US" sz="1800" dirty="0" err="1"/>
              <a:t>Journet</a:t>
            </a:r>
            <a:r>
              <a:rPr lang="en-US" sz="1800" dirty="0"/>
              <a:t> </a:t>
            </a:r>
            <a:r>
              <a:rPr lang="en-US" sz="1800" b="0" dirty="0"/>
              <a:t>: Self-supervised deep metric learning for ancient papyrus fragments retrieval https://</a:t>
            </a:r>
            <a:r>
              <a:rPr lang="en-US" sz="1800" b="0" dirty="0" err="1"/>
              <a:t>link.springer.com</a:t>
            </a:r>
            <a:r>
              <a:rPr lang="en-US" sz="1800" b="0" dirty="0"/>
              <a:t>/article/10.1007/</a:t>
            </a:r>
            <a:r>
              <a:rPr lang="en-US" sz="1800" b="0" dirty="0" err="1"/>
              <a:t>s10032</a:t>
            </a:r>
            <a:r>
              <a:rPr lang="en-US" sz="1800" b="0" dirty="0"/>
              <a:t>-021-00369-1, </a:t>
            </a:r>
            <a:r>
              <a:rPr lang="en-US" sz="1800" dirty="0"/>
              <a:t>June 2021,</a:t>
            </a:r>
            <a:r>
              <a:rPr lang="en-US" sz="1800" b="0" dirty="0"/>
              <a:t> accessed: 2022.1.12</a:t>
            </a:r>
          </a:p>
          <a:p>
            <a:endParaRPr lang="en-US" sz="1800" b="0" dirty="0"/>
          </a:p>
          <a:p>
            <a:r>
              <a:rPr lang="en-US" sz="1800" b="0" i="0" u="none" strike="noStrike" baseline="0" dirty="0"/>
              <a:t>[2] </a:t>
            </a:r>
            <a:r>
              <a:rPr lang="en-US" sz="1800" dirty="0"/>
              <a:t>Chris </a:t>
            </a:r>
            <a:r>
              <a:rPr lang="en-US" sz="1800" dirty="0" err="1"/>
              <a:t>Tensmeyer</a:t>
            </a:r>
            <a:r>
              <a:rPr lang="en-US" sz="1800" dirty="0"/>
              <a:t>, Tony Martinez</a:t>
            </a:r>
            <a:r>
              <a:rPr lang="en-US" sz="1800" b="0" i="0" u="none" strike="noStrike" baseline="0" dirty="0"/>
              <a:t>: </a:t>
            </a:r>
            <a:r>
              <a:rPr lang="en-US" sz="1800" b="0" dirty="0"/>
              <a:t>Historical Document Image Binarization: A Review, https://</a:t>
            </a:r>
            <a:r>
              <a:rPr lang="en-US" sz="1800" b="0" dirty="0" err="1"/>
              <a:t>link.springer.com</a:t>
            </a:r>
            <a:r>
              <a:rPr lang="en-US" sz="1800" b="0" dirty="0"/>
              <a:t>/article/10.1007/</a:t>
            </a:r>
            <a:r>
              <a:rPr lang="en-US" sz="1800" b="0" dirty="0" err="1"/>
              <a:t>s42979</a:t>
            </a:r>
            <a:r>
              <a:rPr lang="en-US" sz="1800" b="0" dirty="0"/>
              <a:t>-020-00176-1, </a:t>
            </a:r>
            <a:r>
              <a:rPr lang="en-US" sz="1800" dirty="0"/>
              <a:t>May 2020</a:t>
            </a:r>
            <a:r>
              <a:rPr lang="en-US" sz="1800" b="0" dirty="0"/>
              <a:t>, accessed: 2022.1.12</a:t>
            </a:r>
            <a:br>
              <a:rPr lang="en-US" sz="1800" b="0" i="0" u="none" strike="noStrike" baseline="0" dirty="0"/>
            </a:br>
            <a:endParaRPr lang="en-US" sz="1800" b="0" i="0" u="none" strike="noStrike" baseline="0" dirty="0"/>
          </a:p>
          <a:p>
            <a:r>
              <a:rPr lang="en-US" sz="1800" b="0" dirty="0"/>
              <a:t>[3] </a:t>
            </a:r>
            <a:r>
              <a:rPr lang="en-US" sz="1800" dirty="0"/>
              <a:t>Roman Suvorov, Elizaveta </a:t>
            </a:r>
            <a:r>
              <a:rPr lang="en-US" sz="1800" dirty="0" err="1"/>
              <a:t>Logacheva</a:t>
            </a:r>
            <a:r>
              <a:rPr lang="en-US" sz="1800" dirty="0"/>
              <a:t>, Anton </a:t>
            </a:r>
            <a:r>
              <a:rPr lang="en-US" sz="1800" dirty="0" err="1"/>
              <a:t>Mashikhin</a:t>
            </a:r>
            <a:r>
              <a:rPr lang="en-US" sz="1800" dirty="0"/>
              <a:t>, Anastasia </a:t>
            </a:r>
            <a:r>
              <a:rPr lang="en-US" sz="1800" dirty="0" err="1"/>
              <a:t>Remizova</a:t>
            </a:r>
            <a:r>
              <a:rPr lang="en-US" sz="1800" dirty="0"/>
              <a:t>:</a:t>
            </a:r>
          </a:p>
          <a:p>
            <a:r>
              <a:rPr lang="en-US" sz="1800" b="0" dirty="0"/>
              <a:t>Resolution-robust Large Mask Inpainting with Fourier Convolutions, , </a:t>
            </a:r>
            <a:r>
              <a:rPr lang="en-US" sz="1800" dirty="0"/>
              <a:t>Sep 2021</a:t>
            </a:r>
            <a:r>
              <a:rPr lang="en-US" sz="1800" b="0" dirty="0"/>
              <a:t>, accessed: 2022.1.12</a:t>
            </a:r>
            <a:br>
              <a:rPr lang="en-US" sz="1800" b="0" dirty="0"/>
            </a:br>
            <a:endParaRPr lang="en-US" sz="1800" b="0" i="0" u="none" strike="noStrike" baseline="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A3117C13-330E-4631-B7D7-07EDADB1C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Fragments </a:t>
            </a:r>
            <a:r>
              <a:rPr lang="en-US" dirty="0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Learning- Timo Bohnstedt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354AB95C-A1CE-C943-BC13-723EA7634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9127" y="252704"/>
            <a:ext cx="1346273" cy="4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9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0491646-DD62-4F6D-A1EA-034C9E435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038" y="1717224"/>
            <a:ext cx="2873509" cy="61555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4000" b="0" dirty="0"/>
              <a:t>Summary</a:t>
            </a:r>
            <a:endParaRPr lang="en-US" b="0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CBE1B5D2-9D04-2947-B8E1-8801B547D54D}"/>
              </a:ext>
            </a:extLst>
          </p:cNvPr>
          <p:cNvSpPr txBox="1">
            <a:spLocks/>
          </p:cNvSpPr>
          <p:nvPr/>
        </p:nvSpPr>
        <p:spPr>
          <a:xfrm>
            <a:off x="1013465" y="2100173"/>
            <a:ext cx="8209475" cy="3902302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1800" b="0" dirty="0"/>
          </a:p>
          <a:p>
            <a:endParaRPr lang="en-US" sz="1800" dirty="0">
              <a:solidFill>
                <a:srgbClr val="E46C0A"/>
              </a:solidFill>
            </a:endParaRPr>
          </a:p>
          <a:p>
            <a:r>
              <a:rPr lang="en-US" sz="1800" dirty="0">
                <a:solidFill>
                  <a:srgbClr val="003170"/>
                </a:solidFill>
              </a:rPr>
              <a:t>Milestone 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i="0" u="none" strike="noStrike" baseline="0" dirty="0">
                <a:solidFill>
                  <a:schemeClr val="bg1"/>
                </a:solidFill>
              </a:rPr>
              <a:t>Create a (public) dataset</a:t>
            </a:r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Milestone II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>
                <a:solidFill>
                  <a:schemeClr val="bg1"/>
                </a:solidFill>
              </a:rPr>
              <a:t>Use Deep Metric Learning to retrieve Fragments</a:t>
            </a:r>
            <a:endParaRPr lang="en-US" sz="1800" b="0" i="0" u="none" strike="noStrike" baseline="0" dirty="0">
              <a:solidFill>
                <a:schemeClr val="bg1"/>
              </a:solidFill>
            </a:endParaRPr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Milestone III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>
                <a:solidFill>
                  <a:schemeClr val="bg1"/>
                </a:solidFill>
              </a:rPr>
              <a:t>Extend Fibers and retrieve better Fragments and 			their position</a:t>
            </a:r>
          </a:p>
          <a:p>
            <a:endParaRPr lang="en-US" sz="1800" b="0" dirty="0">
              <a:solidFill>
                <a:schemeClr val="bg1"/>
              </a:solidFill>
            </a:endParaRPr>
          </a:p>
          <a:p>
            <a:pPr algn="l"/>
            <a:endParaRPr lang="de-DE" sz="1800" dirty="0">
              <a:solidFill>
                <a:schemeClr val="bg1"/>
              </a:solidFill>
            </a:endParaRPr>
          </a:p>
          <a:p>
            <a:pPr algn="l"/>
            <a:endParaRPr lang="de-DE" sz="1800" dirty="0"/>
          </a:p>
          <a:p>
            <a:pPr algn="l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50236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5DC5071-FE9A-1144-BE54-6ED14A4C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Timo Bohnstedt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7F7548B5-4D3D-4BAB-80E9-6E6231B2D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</a:t>
            </a:r>
            <a:r>
              <a:rPr lang="de-DE" b="1" dirty="0"/>
              <a:t> Fragments </a:t>
            </a:r>
            <a:r>
              <a:rPr lang="en-US" b="1" dirty="0"/>
              <a:t>Retrieval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Deep</a:t>
            </a:r>
            <a:r>
              <a:rPr lang="de-DE" b="1" dirty="0"/>
              <a:t> </a:t>
            </a:r>
            <a:r>
              <a:rPr lang="de-DE" b="1" dirty="0" err="1"/>
              <a:t>Metric</a:t>
            </a:r>
            <a:r>
              <a:rPr lang="de-DE" b="1" dirty="0"/>
              <a:t> Learning </a:t>
            </a:r>
            <a:r>
              <a:rPr lang="de-DE" dirty="0"/>
              <a:t>- Timo Bohnstedt</a:t>
            </a:r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CE00001F-3C9E-6747-952D-D30C4E15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646" y="246299"/>
            <a:ext cx="1346273" cy="471196"/>
          </a:xfrm>
          <a:prstGeom prst="rect">
            <a:avLst/>
          </a:prstGeom>
        </p:spPr>
      </p:pic>
      <p:pic>
        <p:nvPicPr>
          <p:cNvPr id="4" name="Grafik 3" descr="Ein Bild, das Person, Wand, drinnen, Mann enthält.&#10;&#10;Automatisch generierte Beschreibung">
            <a:extLst>
              <a:ext uri="{FF2B5EF4-FFF2-40B4-BE49-F238E27FC236}">
                <a16:creationId xmlns:a16="http://schemas.microsoft.com/office/drawing/2014/main" id="{2918085C-0132-2940-A6EF-63A8696E5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81" y="2232681"/>
            <a:ext cx="4900808" cy="2551837"/>
          </a:xfrm>
          <a:prstGeom prst="rect">
            <a:avLst/>
          </a:prstGeom>
        </p:spPr>
      </p:pic>
      <p:sp>
        <p:nvSpPr>
          <p:cNvPr id="29" name="Titel 2">
            <a:extLst>
              <a:ext uri="{FF2B5EF4-FFF2-40B4-BE49-F238E27FC236}">
                <a16:creationId xmlns:a16="http://schemas.microsoft.com/office/drawing/2014/main" id="{58D918C7-9A15-F64F-B051-B855EC36E4C3}"/>
              </a:ext>
            </a:extLst>
          </p:cNvPr>
          <p:cNvSpPr txBox="1">
            <a:spLocks/>
          </p:cNvSpPr>
          <p:nvPr/>
        </p:nvSpPr>
        <p:spPr>
          <a:xfrm>
            <a:off x="717437" y="1817301"/>
            <a:ext cx="5204684" cy="3902302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1800" b="0" dirty="0"/>
          </a:p>
          <a:p>
            <a:endParaRPr lang="en-US" sz="1800" dirty="0">
              <a:solidFill>
                <a:srgbClr val="E46C0A"/>
              </a:solidFill>
            </a:endParaRPr>
          </a:p>
          <a:p>
            <a:r>
              <a:rPr lang="en-US" sz="1800" dirty="0">
                <a:solidFill>
                  <a:srgbClr val="003170"/>
                </a:solidFill>
              </a:rPr>
              <a:t>Birthday</a:t>
            </a:r>
            <a:r>
              <a:rPr lang="en-US" sz="1800" dirty="0">
                <a:solidFill>
                  <a:srgbClr val="E46C0A"/>
                </a:solidFill>
              </a:rPr>
              <a:t>		</a:t>
            </a:r>
            <a:r>
              <a:rPr lang="en-US" sz="1800" b="0" i="0" u="none" strike="noStrike" baseline="0" dirty="0"/>
              <a:t>17.02.1992</a:t>
            </a:r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Field of Study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/>
              <a:t>Computer Science, M.Sc.</a:t>
            </a:r>
            <a:endParaRPr lang="en-US" sz="1800" b="0" i="0" u="none" strike="noStrike" baseline="0" dirty="0"/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Job</a:t>
            </a:r>
            <a:r>
              <a:rPr lang="en-US" sz="1800" dirty="0">
                <a:solidFill>
                  <a:srgbClr val="E46C0A"/>
                </a:solidFill>
              </a:rPr>
              <a:t> 		</a:t>
            </a:r>
            <a:r>
              <a:rPr lang="en-US" sz="1800" b="0" dirty="0"/>
              <a:t>Data Science @ Accenture</a:t>
            </a:r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Residence</a:t>
            </a:r>
            <a:r>
              <a:rPr lang="en-US" sz="1800" dirty="0">
                <a:solidFill>
                  <a:srgbClr val="E46C0A"/>
                </a:solidFill>
              </a:rPr>
              <a:t> 	</a:t>
            </a:r>
            <a:r>
              <a:rPr lang="en-US" sz="1800" b="0" dirty="0"/>
              <a:t>Vienna</a:t>
            </a:r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Extracurricular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/>
              <a:t>Hackathons, Mountaineering </a:t>
            </a:r>
          </a:p>
          <a:p>
            <a:pPr algn="l"/>
            <a:endParaRPr lang="de-DE" sz="1800" dirty="0"/>
          </a:p>
          <a:p>
            <a:pPr algn="l"/>
            <a:endParaRPr lang="de-DE" sz="1800" dirty="0"/>
          </a:p>
          <a:p>
            <a:pPr algn="l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388853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8" name="Titel 2">
            <a:extLst>
              <a:ext uri="{FF2B5EF4-FFF2-40B4-BE49-F238E27FC236}">
                <a16:creationId xmlns:a16="http://schemas.microsoft.com/office/drawing/2014/main" id="{904AD3E3-CAF0-480E-9EF5-BBAF6896206F}"/>
              </a:ext>
            </a:extLst>
          </p:cNvPr>
          <p:cNvSpPr txBox="1">
            <a:spLocks/>
          </p:cNvSpPr>
          <p:nvPr/>
        </p:nvSpPr>
        <p:spPr>
          <a:xfrm>
            <a:off x="1033070" y="5163127"/>
            <a:ext cx="3558045" cy="901917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de-DE" sz="2000" dirty="0"/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55E24FB0-A095-4902-ABE3-E27B7D59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/>
              <a:t>Motivation – Part I</a:t>
            </a:r>
            <a:endParaRPr lang="en-US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7ACB55D9-F119-42FD-A62F-9EC5E4837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Fragments </a:t>
            </a:r>
            <a:r>
              <a:rPr lang="en-US" dirty="0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Learning- Timo Bohnstedt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2108F9C-66B5-0B4C-B484-4506A8CE7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F108C58-A45A-034E-A556-0911FE378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231" y="2120548"/>
            <a:ext cx="3214687" cy="3807383"/>
          </a:xfrm>
          <a:prstGeom prst="rect">
            <a:avLst/>
          </a:prstGeom>
        </p:spPr>
      </p:pic>
      <p:pic>
        <p:nvPicPr>
          <p:cNvPr id="1034" name="Picture 10" descr="Tutankhamun - Wikipedia">
            <a:extLst>
              <a:ext uri="{FF2B5EF4-FFF2-40B4-BE49-F238E27FC236}">
                <a16:creationId xmlns:a16="http://schemas.microsoft.com/office/drawing/2014/main" id="{C0CCACDC-E8A7-4644-ADAE-BB5211AA2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4" y="2120548"/>
            <a:ext cx="3052408" cy="38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77FDC63-54BE-2D41-82E0-677D3C1253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844"/>
          <a:stretch/>
        </p:blipFill>
        <p:spPr>
          <a:xfrm>
            <a:off x="8682147" y="2120547"/>
            <a:ext cx="3052408" cy="380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6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8" name="Titel 2">
            <a:extLst>
              <a:ext uri="{FF2B5EF4-FFF2-40B4-BE49-F238E27FC236}">
                <a16:creationId xmlns:a16="http://schemas.microsoft.com/office/drawing/2014/main" id="{904AD3E3-CAF0-480E-9EF5-BBAF6896206F}"/>
              </a:ext>
            </a:extLst>
          </p:cNvPr>
          <p:cNvSpPr txBox="1">
            <a:spLocks/>
          </p:cNvSpPr>
          <p:nvPr/>
        </p:nvSpPr>
        <p:spPr>
          <a:xfrm>
            <a:off x="1033070" y="5163127"/>
            <a:ext cx="3558045" cy="901917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de-DE" sz="2000" dirty="0"/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55E24FB0-A095-4902-ABE3-E27B7D59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/>
              <a:t>Motivation - Part II</a:t>
            </a:r>
            <a:endParaRPr lang="en-US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7ACB55D9-F119-42FD-A62F-9EC5E4837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Fragments </a:t>
            </a:r>
            <a:r>
              <a:rPr lang="en-US" dirty="0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Learning- Timo Bohnstedt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2108F9C-66B5-0B4C-B484-4506A8CE7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5C5DAC47-D5EB-E749-B9A2-F584B8A0F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4" y="2122434"/>
            <a:ext cx="11481884" cy="41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28" name="Titel 2">
            <a:extLst>
              <a:ext uri="{FF2B5EF4-FFF2-40B4-BE49-F238E27FC236}">
                <a16:creationId xmlns:a16="http://schemas.microsoft.com/office/drawing/2014/main" id="{904AD3E3-CAF0-480E-9EF5-BBAF6896206F}"/>
              </a:ext>
            </a:extLst>
          </p:cNvPr>
          <p:cNvSpPr txBox="1">
            <a:spLocks/>
          </p:cNvSpPr>
          <p:nvPr/>
        </p:nvSpPr>
        <p:spPr>
          <a:xfrm>
            <a:off x="1033070" y="5163127"/>
            <a:ext cx="3558045" cy="901917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de-DE" sz="2000" dirty="0"/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55E24FB0-A095-4902-ABE3-E27B7D59C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/>
              <a:t>Motivation - Part III</a:t>
            </a:r>
            <a:endParaRPr lang="en-US" dirty="0"/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7ACB55D9-F119-42FD-A62F-9EC5E4837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Fragments </a:t>
            </a:r>
            <a:r>
              <a:rPr lang="en-US" dirty="0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Learning - Timo Bohnstedt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72108F9C-66B5-0B4C-B484-4506A8CE7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4884436-2BD2-DB43-92CE-EE34D772D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4" y="2122434"/>
            <a:ext cx="7610087" cy="35751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208472-E5FE-344E-B1EA-BA8044B9F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96" y="2122434"/>
            <a:ext cx="2681367" cy="357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99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8" name="Titel 2">
            <a:extLst>
              <a:ext uri="{FF2B5EF4-FFF2-40B4-BE49-F238E27FC236}">
                <a16:creationId xmlns:a16="http://schemas.microsoft.com/office/drawing/2014/main" id="{904AD3E3-CAF0-480E-9EF5-BBAF6896206F}"/>
              </a:ext>
            </a:extLst>
          </p:cNvPr>
          <p:cNvSpPr txBox="1">
            <a:spLocks/>
          </p:cNvSpPr>
          <p:nvPr/>
        </p:nvSpPr>
        <p:spPr>
          <a:xfrm>
            <a:off x="1033070" y="5163127"/>
            <a:ext cx="3558045" cy="901917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de-DE" sz="2000" dirty="0"/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19B341D4-765C-40F7-92F8-21EB2A40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75791"/>
            <a:ext cx="10854809" cy="746643"/>
          </a:xfrm>
        </p:spPr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 - Part I </a:t>
            </a:r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673D0B0D-DD6E-4C12-9BAF-69C0458E2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Fragments </a:t>
            </a:r>
            <a:r>
              <a:rPr lang="en-US" dirty="0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Learning - Timo Bohnstedt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872C0656-3FD8-6C47-B560-54BB1A8B1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B22A9E9-0061-2943-ADB8-911A0CBCE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727" y="1919741"/>
            <a:ext cx="12192000" cy="44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>
            <a:extLst>
              <a:ext uri="{FF2B5EF4-FFF2-40B4-BE49-F238E27FC236}">
                <a16:creationId xmlns:a16="http://schemas.microsoft.com/office/drawing/2014/main" id="{BE09C0E1-E845-584E-9FB1-80C05933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09" y="2265259"/>
            <a:ext cx="4441888" cy="407173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3" name="Titel 2">
            <a:extLst>
              <a:ext uri="{FF2B5EF4-FFF2-40B4-BE49-F238E27FC236}">
                <a16:creationId xmlns:a16="http://schemas.microsoft.com/office/drawing/2014/main" id="{19B341D4-765C-40F7-92F8-21EB2A409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4" y="1369306"/>
            <a:ext cx="10854809" cy="746643"/>
          </a:xfrm>
        </p:spPr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 - Part II </a:t>
            </a:r>
          </a:p>
        </p:txBody>
      </p:sp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673D0B0D-DD6E-4C12-9BAF-69C0458E2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Fragments </a:t>
            </a:r>
            <a:r>
              <a:rPr lang="en-US" dirty="0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Learning- Timo Bohnstedt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872C0656-3FD8-6C47-B560-54BB1A8B1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sp>
        <p:nvSpPr>
          <p:cNvPr id="28" name="Titel 2">
            <a:extLst>
              <a:ext uri="{FF2B5EF4-FFF2-40B4-BE49-F238E27FC236}">
                <a16:creationId xmlns:a16="http://schemas.microsoft.com/office/drawing/2014/main" id="{904AD3E3-CAF0-480E-9EF5-BBAF6896206F}"/>
              </a:ext>
            </a:extLst>
          </p:cNvPr>
          <p:cNvSpPr txBox="1">
            <a:spLocks/>
          </p:cNvSpPr>
          <p:nvPr/>
        </p:nvSpPr>
        <p:spPr>
          <a:xfrm>
            <a:off x="5414475" y="4950806"/>
            <a:ext cx="2961684" cy="764317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de-DE" sz="200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48C76FB-1D6D-784A-B1B2-9B45EF528D86}"/>
              </a:ext>
            </a:extLst>
          </p:cNvPr>
          <p:cNvCxnSpPr>
            <a:cxnSpLocks/>
          </p:cNvCxnSpPr>
          <p:nvPr/>
        </p:nvCxnSpPr>
        <p:spPr>
          <a:xfrm>
            <a:off x="5970964" y="2894597"/>
            <a:ext cx="3976055" cy="1887581"/>
          </a:xfrm>
          <a:prstGeom prst="line">
            <a:avLst/>
          </a:prstGeom>
          <a:ln w="28575">
            <a:solidFill>
              <a:srgbClr val="00317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79C0D08-9DAD-3944-B935-0AA4615C167A}"/>
              </a:ext>
            </a:extLst>
          </p:cNvPr>
          <p:cNvCxnSpPr>
            <a:cxnSpLocks/>
          </p:cNvCxnSpPr>
          <p:nvPr/>
        </p:nvCxnSpPr>
        <p:spPr>
          <a:xfrm>
            <a:off x="6021737" y="2265259"/>
            <a:ext cx="3925282" cy="745253"/>
          </a:xfrm>
          <a:prstGeom prst="line">
            <a:avLst/>
          </a:prstGeom>
          <a:ln w="28575">
            <a:solidFill>
              <a:srgbClr val="00317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B0A0BCB-FB33-314B-BA7E-B5BE80BA6417}"/>
              </a:ext>
            </a:extLst>
          </p:cNvPr>
          <p:cNvCxnSpPr>
            <a:cxnSpLocks/>
          </p:cNvCxnSpPr>
          <p:nvPr/>
        </p:nvCxnSpPr>
        <p:spPr>
          <a:xfrm>
            <a:off x="6617888" y="2279496"/>
            <a:ext cx="5104510" cy="721754"/>
          </a:xfrm>
          <a:prstGeom prst="line">
            <a:avLst/>
          </a:prstGeom>
          <a:ln w="28575">
            <a:solidFill>
              <a:srgbClr val="00317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29C9FD9-24C4-3045-A5E0-6F6CF2001874}"/>
              </a:ext>
            </a:extLst>
          </p:cNvPr>
          <p:cNvCxnSpPr>
            <a:cxnSpLocks/>
          </p:cNvCxnSpPr>
          <p:nvPr/>
        </p:nvCxnSpPr>
        <p:spPr>
          <a:xfrm>
            <a:off x="6617888" y="2856786"/>
            <a:ext cx="5066179" cy="1904555"/>
          </a:xfrm>
          <a:prstGeom prst="line">
            <a:avLst/>
          </a:prstGeom>
          <a:ln w="28575">
            <a:solidFill>
              <a:srgbClr val="00317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D605EE7E-7934-1A4C-B8E7-A7DC1EC28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9351" y="3010512"/>
            <a:ext cx="1773047" cy="1771666"/>
          </a:xfrm>
          <a:prstGeom prst="rect">
            <a:avLst/>
          </a:prstGeom>
          <a:ln w="38100">
            <a:solidFill>
              <a:srgbClr val="003170"/>
            </a:solidFill>
          </a:ln>
        </p:spPr>
      </p:pic>
      <p:sp>
        <p:nvSpPr>
          <p:cNvPr id="30" name="Titel 2">
            <a:extLst>
              <a:ext uri="{FF2B5EF4-FFF2-40B4-BE49-F238E27FC236}">
                <a16:creationId xmlns:a16="http://schemas.microsoft.com/office/drawing/2014/main" id="{9F34E4E5-CB2A-4645-89CF-224B8A095736}"/>
              </a:ext>
            </a:extLst>
          </p:cNvPr>
          <p:cNvSpPr txBox="1">
            <a:spLocks/>
          </p:cNvSpPr>
          <p:nvPr/>
        </p:nvSpPr>
        <p:spPr>
          <a:xfrm>
            <a:off x="11037356" y="7409397"/>
            <a:ext cx="276679" cy="315325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1800" b="0" i="0" u="none" strike="noStrike" baseline="0" dirty="0"/>
              <a:t>[4]</a:t>
            </a:r>
            <a:endParaRPr lang="de-DE" sz="1800" dirty="0"/>
          </a:p>
        </p:txBody>
      </p:sp>
      <p:sp>
        <p:nvSpPr>
          <p:cNvPr id="40" name="Titel 2">
            <a:extLst>
              <a:ext uri="{FF2B5EF4-FFF2-40B4-BE49-F238E27FC236}">
                <a16:creationId xmlns:a16="http://schemas.microsoft.com/office/drawing/2014/main" id="{F5496879-7F0D-0C42-9838-6FBE78B7661F}"/>
              </a:ext>
            </a:extLst>
          </p:cNvPr>
          <p:cNvSpPr txBox="1">
            <a:spLocks/>
          </p:cNvSpPr>
          <p:nvPr/>
        </p:nvSpPr>
        <p:spPr>
          <a:xfrm>
            <a:off x="717437" y="1817301"/>
            <a:ext cx="5204684" cy="3902302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1800" b="0" dirty="0"/>
          </a:p>
          <a:p>
            <a:endParaRPr lang="en-US" sz="1800" dirty="0">
              <a:solidFill>
                <a:srgbClr val="E46C0A"/>
              </a:solidFill>
            </a:endParaRPr>
          </a:p>
          <a:p>
            <a:r>
              <a:rPr lang="en-US" sz="1800" dirty="0">
                <a:solidFill>
                  <a:srgbClr val="003170"/>
                </a:solidFill>
              </a:rPr>
              <a:t>Part 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dirty="0"/>
              <a:t>m x m </a:t>
            </a:r>
            <a:r>
              <a:rPr lang="en-US" sz="1800" b="0" dirty="0"/>
              <a:t>non-overlapping patches </a:t>
            </a:r>
            <a:endParaRPr lang="en-US" sz="1800" b="0" i="0" u="none" strike="noStrike" baseline="0" dirty="0"/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Part II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/>
              <a:t>find </a:t>
            </a:r>
            <a:r>
              <a:rPr lang="en-US" sz="1800" dirty="0"/>
              <a:t>n</a:t>
            </a:r>
            <a:r>
              <a:rPr lang="en-US" sz="1800" b="0" dirty="0"/>
              <a:t> useful patches via a metric</a:t>
            </a:r>
            <a:endParaRPr lang="en-US" sz="1800" b="0" i="0" u="none" strike="noStrike" baseline="0" dirty="0"/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Part III </a:t>
            </a:r>
            <a:r>
              <a:rPr lang="en-US" sz="1800" dirty="0">
                <a:solidFill>
                  <a:srgbClr val="E46C0A"/>
                </a:solidFill>
              </a:rPr>
              <a:t> 	</a:t>
            </a:r>
            <a:r>
              <a:rPr lang="en-US" sz="1800" b="0" dirty="0"/>
              <a:t>go to part II</a:t>
            </a:r>
          </a:p>
          <a:p>
            <a:endParaRPr lang="en-US" sz="1800" b="0" dirty="0"/>
          </a:p>
          <a:p>
            <a:pPr algn="l"/>
            <a:endParaRPr lang="de-DE" sz="1800" dirty="0"/>
          </a:p>
          <a:p>
            <a:pPr algn="l"/>
            <a:endParaRPr lang="de-DE" sz="1800" dirty="0"/>
          </a:p>
          <a:p>
            <a:pPr algn="l"/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5716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5DC5071-FE9A-1144-BE54-6ED14A4C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Metric Learning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C7ECFE41-7158-4776-B3C9-552FC755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Fragments </a:t>
            </a:r>
            <a:r>
              <a:rPr lang="en-US" dirty="0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Learning- Timo Bohnstedt</a:t>
            </a:r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2B6AB85C-2D52-3044-B858-25DC99405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B4ED0A3-C0AC-8547-B646-84DE8568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230" y="1939601"/>
            <a:ext cx="9495061" cy="446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5DC5071-FE9A-1144-BE54-6ED14A4C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– Exploding Fibers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21EC64-3B5E-8C45-9F83-04C911887B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r>
              <a:rPr lang="de-DE" dirty="0"/>
              <a:t>27. Januar 2022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AB6F99-166B-B445-BA18-C8430D26F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5" name="Fußzeilenplatzhalter 3">
            <a:extLst>
              <a:ext uri="{FF2B5EF4-FFF2-40B4-BE49-F238E27FC236}">
                <a16:creationId xmlns:a16="http://schemas.microsoft.com/office/drawing/2014/main" id="{C7ECFE41-7158-4776-B3C9-552FC755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8594" y="6636952"/>
            <a:ext cx="8160000" cy="192468"/>
          </a:xfrm>
        </p:spPr>
        <p:txBody>
          <a:bodyPr/>
          <a:lstStyle/>
          <a:p>
            <a:r>
              <a:rPr lang="de-DE" dirty="0"/>
              <a:t>Intro Talk Master Thesis - Fragments </a:t>
            </a:r>
            <a:r>
              <a:rPr lang="en-US" dirty="0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Learning- Timo Bohnstedt</a:t>
            </a:r>
          </a:p>
        </p:txBody>
      </p:sp>
      <p:pic>
        <p:nvPicPr>
          <p:cNvPr id="18" name="Picture 16">
            <a:extLst>
              <a:ext uri="{FF2B5EF4-FFF2-40B4-BE49-F238E27FC236}">
                <a16:creationId xmlns:a16="http://schemas.microsoft.com/office/drawing/2014/main" id="{2B6AB85C-2D52-3044-B858-25DC99405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608" y="245512"/>
            <a:ext cx="1346273" cy="471196"/>
          </a:xfrm>
          <a:prstGeom prst="rect">
            <a:avLst/>
          </a:prstGeom>
        </p:spPr>
      </p:pic>
      <p:sp>
        <p:nvSpPr>
          <p:cNvPr id="27" name="Titel 2">
            <a:extLst>
              <a:ext uri="{FF2B5EF4-FFF2-40B4-BE49-F238E27FC236}">
                <a16:creationId xmlns:a16="http://schemas.microsoft.com/office/drawing/2014/main" id="{D7367F3E-8F23-6E4E-A072-98F69F581355}"/>
              </a:ext>
            </a:extLst>
          </p:cNvPr>
          <p:cNvSpPr txBox="1">
            <a:spLocks/>
          </p:cNvSpPr>
          <p:nvPr/>
        </p:nvSpPr>
        <p:spPr>
          <a:xfrm>
            <a:off x="717437" y="1817301"/>
            <a:ext cx="5204684" cy="3902302"/>
          </a:xfrm>
          <a:prstGeom prst="rect">
            <a:avLst/>
          </a:prstGeom>
        </p:spPr>
        <p:txBody>
          <a:bodyPr wrap="square"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1748D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l"/>
            <a:endParaRPr lang="en-US" sz="1800" b="0" dirty="0"/>
          </a:p>
          <a:p>
            <a:endParaRPr lang="en-US" sz="1800" dirty="0">
              <a:solidFill>
                <a:srgbClr val="E46C0A"/>
              </a:solidFill>
            </a:endParaRPr>
          </a:p>
          <a:p>
            <a:r>
              <a:rPr lang="en-US" sz="1800" dirty="0">
                <a:solidFill>
                  <a:srgbClr val="003170"/>
                </a:solidFill>
              </a:rPr>
              <a:t>Part 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/>
              <a:t> Find Fibers</a:t>
            </a:r>
            <a:endParaRPr lang="en-US" sz="1800" b="0" i="0" u="none" strike="noStrike" baseline="0" dirty="0"/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Part II</a:t>
            </a:r>
            <a:r>
              <a:rPr lang="en-US" sz="1800" dirty="0">
                <a:solidFill>
                  <a:srgbClr val="E46C0A"/>
                </a:solidFill>
              </a:rPr>
              <a:t>	</a:t>
            </a:r>
            <a:r>
              <a:rPr lang="en-US" sz="1800" b="0" dirty="0"/>
              <a:t> Extend Fibers</a:t>
            </a:r>
            <a:endParaRPr lang="en-US" sz="1800" b="0" i="0" u="none" strike="noStrike" baseline="0" dirty="0"/>
          </a:p>
          <a:p>
            <a:endParaRPr lang="en-US" sz="1800" b="0" dirty="0"/>
          </a:p>
          <a:p>
            <a:r>
              <a:rPr lang="en-US" sz="1800" dirty="0">
                <a:solidFill>
                  <a:srgbClr val="003170"/>
                </a:solidFill>
              </a:rPr>
              <a:t>Part III </a:t>
            </a:r>
            <a:r>
              <a:rPr lang="en-US" sz="1800" dirty="0">
                <a:solidFill>
                  <a:srgbClr val="E46C0A"/>
                </a:solidFill>
              </a:rPr>
              <a:t> 	</a:t>
            </a:r>
            <a:r>
              <a:rPr lang="en-US" sz="1800" b="0" dirty="0"/>
              <a:t>Match Fibers</a:t>
            </a:r>
          </a:p>
          <a:p>
            <a:endParaRPr lang="en-US" sz="1800" b="0" dirty="0"/>
          </a:p>
          <a:p>
            <a:pPr algn="l"/>
            <a:endParaRPr lang="de-DE" sz="1800" dirty="0"/>
          </a:p>
          <a:p>
            <a:pPr algn="l"/>
            <a:endParaRPr lang="de-DE" sz="1800" dirty="0"/>
          </a:p>
          <a:p>
            <a:pPr algn="l"/>
            <a:endParaRPr lang="de-DE" sz="18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FC88D9A6-5352-E341-A6B9-EA98DC6D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612" y="2367103"/>
            <a:ext cx="7751791" cy="37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9789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1292</Words>
  <Application>Microsoft Macintosh PowerPoint</Application>
  <PresentationFormat>Breitbild</PresentationFormat>
  <Paragraphs>158</Paragraphs>
  <Slides>14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Corbel</vt:lpstr>
      <vt:lpstr>Symbol</vt:lpstr>
      <vt:lpstr>Titel Master</vt:lpstr>
      <vt:lpstr>1_Inhaltsseite</vt:lpstr>
      <vt:lpstr>Determining the Influence of Papyrus Characteristics and Data Augmentation on Fragments Retrieval with Deep Metric Learning</vt:lpstr>
      <vt:lpstr>Timo Bohnstedt</vt:lpstr>
      <vt:lpstr>Motivation – Part I</vt:lpstr>
      <vt:lpstr>Motivation - Part II</vt:lpstr>
      <vt:lpstr>Motivation - Part III</vt:lpstr>
      <vt:lpstr>Preprocessing  - Part I </vt:lpstr>
      <vt:lpstr>Preprocessing  - Part II </vt:lpstr>
      <vt:lpstr>Modeling – Metric Learning</vt:lpstr>
      <vt:lpstr>Modeling – Exploding Fibers</vt:lpstr>
      <vt:lpstr>Related Work – Part l </vt:lpstr>
      <vt:lpstr>Related Work – Part ll </vt:lpstr>
      <vt:lpstr>Research Questions</vt:lpstr>
      <vt:lpstr>References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Sina Ettenhofer</dc:creator>
  <cp:lastModifiedBy>Timo Bohnstedt</cp:lastModifiedBy>
  <cp:revision>97</cp:revision>
  <dcterms:created xsi:type="dcterms:W3CDTF">2021-09-20T12:25:49Z</dcterms:created>
  <dcterms:modified xsi:type="dcterms:W3CDTF">2022-01-24T08:49:07Z</dcterms:modified>
</cp:coreProperties>
</file>